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9" r:id="rId1"/>
  </p:sldMasterIdLst>
  <p:notesMasterIdLst>
    <p:notesMasterId r:id="rId21"/>
  </p:notesMasterIdLst>
  <p:sldIdLst>
    <p:sldId id="290" r:id="rId2"/>
    <p:sldId id="292" r:id="rId3"/>
    <p:sldId id="329" r:id="rId4"/>
    <p:sldId id="342" r:id="rId5"/>
    <p:sldId id="352" r:id="rId6"/>
    <p:sldId id="328" r:id="rId7"/>
    <p:sldId id="355" r:id="rId8"/>
    <p:sldId id="356" r:id="rId9"/>
    <p:sldId id="357" r:id="rId10"/>
    <p:sldId id="344" r:id="rId11"/>
    <p:sldId id="345" r:id="rId12"/>
    <p:sldId id="315" r:id="rId13"/>
    <p:sldId id="353" r:id="rId14"/>
    <p:sldId id="358" r:id="rId15"/>
    <p:sldId id="359" r:id="rId16"/>
    <p:sldId id="349" r:id="rId17"/>
    <p:sldId id="333" r:id="rId18"/>
    <p:sldId id="313" r:id="rId19"/>
    <p:sldId id="308" r:id="rId20"/>
  </p:sldIdLst>
  <p:sldSz cx="13004800" cy="9753600"/>
  <p:notesSz cx="6858000" cy="9144000"/>
  <p:defaultTextStyle>
    <a:defPPr>
      <a:defRPr lang="en-US"/>
    </a:defPPr>
    <a:lvl1pPr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1pPr>
    <a:lvl2pPr indent="2286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2pPr>
    <a:lvl3pPr indent="4572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3pPr>
    <a:lvl4pPr indent="6858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4pPr>
    <a:lvl5pPr indent="9144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5pPr>
    <a:lvl6pPr marL="22860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6pPr>
    <a:lvl7pPr marL="27432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7pPr>
    <a:lvl8pPr marL="32004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8pPr>
    <a:lvl9pPr marL="36576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우재" initials="김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7" autoAdjust="0"/>
    <p:restoredTop sz="93375" autoAdjust="0"/>
  </p:normalViewPr>
  <p:slideViewPr>
    <p:cSldViewPr>
      <p:cViewPr varScale="1">
        <p:scale>
          <a:sx n="66" d="100"/>
          <a:sy n="66" d="100"/>
        </p:scale>
        <p:origin x="-1094" y="-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대기했던 경험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진료실</c:v>
                </c:pt>
                <c:pt idx="1">
                  <c:v>운전면허시험장</c:v>
                </c:pt>
                <c:pt idx="2">
                  <c:v>동네슈퍼</c:v>
                </c:pt>
                <c:pt idx="3">
                  <c:v>공항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26</c:v>
                </c:pt>
                <c:pt idx="2">
                  <c:v>18</c:v>
                </c:pt>
                <c:pt idx="3">
                  <c:v>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7D-4F62-B566-F851820EF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62900224"/>
        <c:axId val="162918400"/>
      </c:barChart>
      <c:catAx>
        <c:axId val="16290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2918400"/>
        <c:crosses val="autoZero"/>
        <c:auto val="1"/>
        <c:lblAlgn val="ctr"/>
        <c:lblOffset val="100"/>
        <c:noMultiLvlLbl val="0"/>
      </c:catAx>
      <c:valAx>
        <c:axId val="162918400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290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087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070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20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40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EF3973-8810-604D-A8CA-AE6E6B9D5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55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FEF521-2B90-9143-B92D-B4348835F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66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59E5C4-89DD-1143-BE9F-D2BA220BD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11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2CC05A-DAED-CD4B-9A92-33B6409FC0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36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0" y="796925"/>
            <a:ext cx="2921000" cy="64246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938" y="796925"/>
            <a:ext cx="8615362" cy="6424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F2ED36-0523-6447-9604-025B9F1B0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6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0C668-9591-C14D-B2F1-12A7BB8BE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2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D6DB6F-8759-E54C-AF5D-4D99DF0B7F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6825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7350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0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17824" y="2860576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90232" y="2860575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62640" y="2866811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23190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753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8316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5879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3190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0753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8316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25879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E018D1-E285-BB4F-B290-68D353C1DF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33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9D7840-3EDF-0540-A8DB-7F9A5A16C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94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49DE18-2B18-8147-BE3F-528701AB28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3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site2max.pro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515938" y="796925"/>
            <a:ext cx="11688762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/>
          </p:cNvSpPr>
          <p:nvPr>
            <p:ph type="body" idx="1"/>
          </p:nvPr>
        </p:nvSpPr>
        <p:spPr bwMode="auto">
          <a:xfrm>
            <a:off x="1266825" y="2230438"/>
            <a:ext cx="107886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563563" y="8582025"/>
            <a:ext cx="6470650" cy="722313"/>
            <a:chOff x="0" y="-12700"/>
            <a:chExt cx="6470613" cy="722276"/>
          </a:xfrm>
        </p:grpSpPr>
        <p:sp>
          <p:nvSpPr>
            <p:cNvPr id="2052" name="Rectangle 4"/>
            <p:cNvSpPr>
              <a:spLocks/>
            </p:cNvSpPr>
            <p:nvPr/>
          </p:nvSpPr>
          <p:spPr bwMode="auto">
            <a:xfrm>
              <a:off x="707265" y="-12700"/>
              <a:ext cx="2375856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>
                  <a:solidFill>
                    <a:srgbClr val="282828"/>
                  </a:solidFill>
                  <a:hlinkClick r:id="rId15"/>
                </a:rPr>
                <a:t>WWW.SITE2MAX.PRO</a:t>
              </a:r>
              <a:endParaRPr lang="en-US" altLang="en-US">
                <a:solidFill>
                  <a:srgbClr val="282828"/>
                </a:solidFill>
              </a:endParaRPr>
            </a:p>
          </p:txBody>
        </p:sp>
        <p:sp>
          <p:nvSpPr>
            <p:cNvPr id="2053" name="Rectangle 5"/>
            <p:cNvSpPr>
              <a:spLocks/>
            </p:cNvSpPr>
            <p:nvPr/>
          </p:nvSpPr>
          <p:spPr bwMode="auto">
            <a:xfrm>
              <a:off x="704449" y="303175"/>
              <a:ext cx="5766164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/>
                <a:t>Free PowerPoint &amp; KeyNote Templates</a:t>
              </a:r>
            </a:p>
          </p:txBody>
        </p:sp>
        <p:grpSp>
          <p:nvGrpSpPr>
            <p:cNvPr id="2054" name="Group 6"/>
            <p:cNvGrpSpPr>
              <a:grpSpLocks/>
            </p:cNvGrpSpPr>
            <p:nvPr/>
          </p:nvGrpSpPr>
          <p:grpSpPr bwMode="auto">
            <a:xfrm>
              <a:off x="0" y="103781"/>
              <a:ext cx="591162" cy="508658"/>
              <a:chOff x="0" y="0"/>
              <a:chExt cx="591162" cy="508658"/>
            </a:xfrm>
          </p:grpSpPr>
          <p:sp>
            <p:nvSpPr>
              <p:cNvPr id="2055" name="AutoShape 7"/>
              <p:cNvSpPr>
                <a:spLocks/>
              </p:cNvSpPr>
              <p:nvPr/>
            </p:nvSpPr>
            <p:spPr bwMode="auto">
              <a:xfrm>
                <a:off x="1493" y="0"/>
                <a:ext cx="157323" cy="152620"/>
              </a:xfrm>
              <a:custGeom>
                <a:avLst/>
                <a:gdLst>
                  <a:gd name="T0" fmla="+- 0 10790 10"/>
                  <a:gd name="T1" fmla="*/ T0 w 21561"/>
                  <a:gd name="T2" fmla="+- 0 10829 107"/>
                  <a:gd name="T3" fmla="*/ 10829 h 21445"/>
                  <a:gd name="T4" fmla="+- 0 10790 10"/>
                  <a:gd name="T5" fmla="*/ T4 w 21561"/>
                  <a:gd name="T6" fmla="+- 0 10829 107"/>
                  <a:gd name="T7" fmla="*/ 10829 h 21445"/>
                  <a:gd name="T8" fmla="+- 0 10790 10"/>
                  <a:gd name="T9" fmla="*/ T8 w 21561"/>
                  <a:gd name="T10" fmla="+- 0 10829 107"/>
                  <a:gd name="T11" fmla="*/ 10829 h 21445"/>
                  <a:gd name="T12" fmla="+- 0 10790 10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6" name="AutoShape 8"/>
              <p:cNvSpPr>
                <a:spLocks/>
              </p:cNvSpPr>
              <p:nvPr/>
            </p:nvSpPr>
            <p:spPr bwMode="auto">
              <a:xfrm>
                <a:off x="1168" y="173768"/>
                <a:ext cx="128123" cy="101385"/>
              </a:xfrm>
              <a:custGeom>
                <a:avLst/>
                <a:gdLst>
                  <a:gd name="T0" fmla="+- 0 10571 42"/>
                  <a:gd name="T1" fmla="*/ T0 w 21059"/>
                  <a:gd name="T2" fmla="+- 0 11022 539"/>
                  <a:gd name="T3" fmla="*/ 11022 h 20967"/>
                  <a:gd name="T4" fmla="+- 0 10571 42"/>
                  <a:gd name="T5" fmla="*/ T4 w 21059"/>
                  <a:gd name="T6" fmla="+- 0 11022 539"/>
                  <a:gd name="T7" fmla="*/ 11022 h 20967"/>
                  <a:gd name="T8" fmla="+- 0 10571 42"/>
                  <a:gd name="T9" fmla="*/ T8 w 21059"/>
                  <a:gd name="T10" fmla="+- 0 11022 539"/>
                  <a:gd name="T11" fmla="*/ 11022 h 20967"/>
                  <a:gd name="T12" fmla="+- 0 10571 42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7" name="AutoShape 9"/>
              <p:cNvSpPr>
                <a:spLocks/>
              </p:cNvSpPr>
              <p:nvPr/>
            </p:nvSpPr>
            <p:spPr bwMode="auto">
              <a:xfrm>
                <a:off x="0" y="228851"/>
                <a:ext cx="295414" cy="279807"/>
              </a:xfrm>
              <a:custGeom>
                <a:avLst/>
                <a:gdLst>
                  <a:gd name="T0" fmla="+- 0 10805 10"/>
                  <a:gd name="T1" fmla="*/ T0 w 21590"/>
                  <a:gd name="T2" fmla="+- 0 11040 487"/>
                  <a:gd name="T3" fmla="*/ 11040 h 21107"/>
                  <a:gd name="T4" fmla="+- 0 10805 10"/>
                  <a:gd name="T5" fmla="*/ T4 w 21590"/>
                  <a:gd name="T6" fmla="+- 0 11040 487"/>
                  <a:gd name="T7" fmla="*/ 11040 h 21107"/>
                  <a:gd name="T8" fmla="+- 0 10805 10"/>
                  <a:gd name="T9" fmla="*/ T8 w 21590"/>
                  <a:gd name="T10" fmla="+- 0 11040 487"/>
                  <a:gd name="T11" fmla="*/ 11040 h 21107"/>
                  <a:gd name="T12" fmla="+- 0 10805 10"/>
                  <a:gd name="T13" fmla="*/ T12 w 21590"/>
                  <a:gd name="T14" fmla="+- 0 11040 487"/>
                  <a:gd name="T15" fmla="*/ 11040 h 21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90" h="21107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8" name="Oval 10"/>
              <p:cNvSpPr>
                <a:spLocks/>
              </p:cNvSpPr>
              <p:nvPr/>
            </p:nvSpPr>
            <p:spPr bwMode="auto"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9" name="AutoShape 11"/>
              <p:cNvSpPr>
                <a:spLocks/>
              </p:cNvSpPr>
              <p:nvPr/>
            </p:nvSpPr>
            <p:spPr bwMode="auto">
              <a:xfrm>
                <a:off x="207835" y="56337"/>
                <a:ext cx="173029" cy="50731"/>
              </a:xfrm>
              <a:custGeom>
                <a:avLst/>
                <a:gdLst>
                  <a:gd name="T0" fmla="+- 0 10824 114"/>
                  <a:gd name="T1" fmla="*/ T0 w 21420"/>
                  <a:gd name="T2" fmla="+- 0 10840 84"/>
                  <a:gd name="T3" fmla="*/ 10840 h 21513"/>
                  <a:gd name="T4" fmla="+- 0 10824 114"/>
                  <a:gd name="T5" fmla="*/ T4 w 21420"/>
                  <a:gd name="T6" fmla="+- 0 10840 84"/>
                  <a:gd name="T7" fmla="*/ 10840 h 21513"/>
                  <a:gd name="T8" fmla="+- 0 10824 114"/>
                  <a:gd name="T9" fmla="*/ T8 w 21420"/>
                  <a:gd name="T10" fmla="+- 0 10840 84"/>
                  <a:gd name="T11" fmla="*/ 10840 h 21513"/>
                  <a:gd name="T12" fmla="+- 0 10824 114"/>
                  <a:gd name="T13" fmla="*/ T12 w 21420"/>
                  <a:gd name="T14" fmla="+- 0 10840 84"/>
                  <a:gd name="T15" fmla="*/ 10840 h 215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0" h="21513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0" name="AutoShape 12"/>
              <p:cNvSpPr>
                <a:spLocks/>
              </p:cNvSpPr>
              <p:nvPr/>
            </p:nvSpPr>
            <p:spPr bwMode="auto">
              <a:xfrm>
                <a:off x="255606" y="392618"/>
                <a:ext cx="78502" cy="31973"/>
              </a:xfrm>
              <a:custGeom>
                <a:avLst/>
                <a:gdLst>
                  <a:gd name="T0" fmla="+- 0 10853 188"/>
                  <a:gd name="T1" fmla="*/ T0 w 21330"/>
                  <a:gd name="T2" fmla="*/ 10770 h 21540"/>
                  <a:gd name="T3" fmla="+- 0 10853 188"/>
                  <a:gd name="T4" fmla="*/ T3 w 21330"/>
                  <a:gd name="T5" fmla="*/ 10770 h 21540"/>
                  <a:gd name="T6" fmla="+- 0 10853 188"/>
                  <a:gd name="T7" fmla="*/ T6 w 21330"/>
                  <a:gd name="T8" fmla="*/ 10770 h 21540"/>
                  <a:gd name="T9" fmla="+- 0 10853 188"/>
                  <a:gd name="T10" fmla="*/ T9 w 21330"/>
                  <a:gd name="T11" fmla="*/ 10770 h 2154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30" h="2154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1" name="AutoShape 13"/>
              <p:cNvSpPr>
                <a:spLocks/>
              </p:cNvSpPr>
              <p:nvPr/>
            </p:nvSpPr>
            <p:spPr bwMode="auto">
              <a:xfrm>
                <a:off x="462326" y="173764"/>
                <a:ext cx="128122" cy="101385"/>
              </a:xfrm>
              <a:custGeom>
                <a:avLst/>
                <a:gdLst>
                  <a:gd name="T0" fmla="+- 0 11028 499"/>
                  <a:gd name="T1" fmla="*/ T0 w 21059"/>
                  <a:gd name="T2" fmla="+- 0 11022 539"/>
                  <a:gd name="T3" fmla="*/ 11022 h 20967"/>
                  <a:gd name="T4" fmla="+- 0 11028 499"/>
                  <a:gd name="T5" fmla="*/ T4 w 21059"/>
                  <a:gd name="T6" fmla="+- 0 11022 539"/>
                  <a:gd name="T7" fmla="*/ 11022 h 20967"/>
                  <a:gd name="T8" fmla="+- 0 11028 499"/>
                  <a:gd name="T9" fmla="*/ T8 w 21059"/>
                  <a:gd name="T10" fmla="+- 0 11022 539"/>
                  <a:gd name="T11" fmla="*/ 11022 h 20967"/>
                  <a:gd name="T12" fmla="+- 0 11028 499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2" name="AutoShape 14"/>
              <p:cNvSpPr>
                <a:spLocks/>
              </p:cNvSpPr>
              <p:nvPr/>
            </p:nvSpPr>
            <p:spPr bwMode="auto">
              <a:xfrm>
                <a:off x="433839" y="0"/>
                <a:ext cx="157323" cy="152620"/>
              </a:xfrm>
              <a:custGeom>
                <a:avLst/>
                <a:gdLst>
                  <a:gd name="T0" fmla="+- 0 10809 29"/>
                  <a:gd name="T1" fmla="*/ T0 w 21561"/>
                  <a:gd name="T2" fmla="+- 0 10829 107"/>
                  <a:gd name="T3" fmla="*/ 10829 h 21445"/>
                  <a:gd name="T4" fmla="+- 0 10809 29"/>
                  <a:gd name="T5" fmla="*/ T4 w 21561"/>
                  <a:gd name="T6" fmla="+- 0 10829 107"/>
                  <a:gd name="T7" fmla="*/ 10829 h 21445"/>
                  <a:gd name="T8" fmla="+- 0 10809 29"/>
                  <a:gd name="T9" fmla="*/ T8 w 21561"/>
                  <a:gd name="T10" fmla="+- 0 10829 107"/>
                  <a:gd name="T11" fmla="*/ 10829 h 21445"/>
                  <a:gd name="T12" fmla="+- 0 10809 29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3" name="AutoShape 15"/>
              <p:cNvSpPr>
                <a:spLocks/>
              </p:cNvSpPr>
              <p:nvPr/>
            </p:nvSpPr>
            <p:spPr bwMode="auto">
              <a:xfrm>
                <a:off x="293590" y="228849"/>
                <a:ext cx="295414" cy="279808"/>
              </a:xfrm>
              <a:custGeom>
                <a:avLst/>
                <a:gdLst>
                  <a:gd name="T0" fmla="*/ 10795 w 21590"/>
                  <a:gd name="T1" fmla="+- 0 11040 487"/>
                  <a:gd name="T2" fmla="*/ 11040 h 21107"/>
                  <a:gd name="T3" fmla="*/ 10795 w 21590"/>
                  <a:gd name="T4" fmla="+- 0 11040 487"/>
                  <a:gd name="T5" fmla="*/ 11040 h 21107"/>
                  <a:gd name="T6" fmla="*/ 10795 w 21590"/>
                  <a:gd name="T7" fmla="+- 0 11040 487"/>
                  <a:gd name="T8" fmla="*/ 11040 h 21107"/>
                  <a:gd name="T9" fmla="*/ 10795 w 21590"/>
                  <a:gd name="T10" fmla="+- 0 11040 487"/>
                  <a:gd name="T11" fmla="*/ 11040 h 21107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90" h="21107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4" name="Oval 16"/>
              <p:cNvSpPr>
                <a:spLocks/>
              </p:cNvSpPr>
              <p:nvPr/>
            </p:nvSpPr>
            <p:spPr bwMode="auto"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2065" name="Rectangle 17"/>
          <p:cNvSpPr>
            <a:spLocks/>
          </p:cNvSpPr>
          <p:nvPr/>
        </p:nvSpPr>
        <p:spPr bwMode="auto">
          <a:xfrm>
            <a:off x="12057063" y="8661400"/>
            <a:ext cx="966787" cy="563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66" name="Rectangle 18"/>
          <p:cNvSpPr>
            <a:spLocks noGrp="1"/>
          </p:cNvSpPr>
          <p:nvPr>
            <p:ph type="sldNum" sz="quarter" idx="2"/>
          </p:nvPr>
        </p:nvSpPr>
        <p:spPr bwMode="auto">
          <a:xfrm>
            <a:off x="12218988" y="87630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4A295C08-743D-7044-8F27-59BFDF37BE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73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9.jp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9.jpg"/><Relationship Id="rId5" Type="http://schemas.openxmlformats.org/officeDocument/2006/relationships/image" Target="../media/image1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2.jp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Excel_Worksheet2.xls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8" name="AutoShape 2"/>
          <p:cNvSpPr>
            <a:spLocks/>
          </p:cNvSpPr>
          <p:nvPr/>
        </p:nvSpPr>
        <p:spPr bwMode="auto">
          <a:xfrm>
            <a:off x="-4606" y="-47957"/>
            <a:ext cx="7319963" cy="9763125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3600" b="1" u="sng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AutoShape 3"/>
          <p:cNvSpPr>
            <a:spLocks/>
          </p:cNvSpPr>
          <p:nvPr/>
        </p:nvSpPr>
        <p:spPr bwMode="auto">
          <a:xfrm>
            <a:off x="2865438" y="5140325"/>
            <a:ext cx="9371012" cy="4614863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2849563" y="8631"/>
            <a:ext cx="10155237" cy="9764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225" y="0"/>
                </a:lnTo>
                <a:lnTo>
                  <a:pt x="21600" y="20149"/>
                </a:lnTo>
                <a:lnTo>
                  <a:pt x="21600" y="21600"/>
                </a:lnTo>
                <a:lnTo>
                  <a:pt x="20717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11998325" y="-6350"/>
            <a:ext cx="1003300" cy="1042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16024" y="2788568"/>
            <a:ext cx="4054128" cy="592318"/>
          </a:xfrm>
        </p:spPr>
        <p:txBody>
          <a:bodyPr anchor="t"/>
          <a:lstStyle/>
          <a:p>
            <a:r>
              <a:rPr lang="ko-KR" altLang="en-US" sz="3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종합설계프로젝트</a:t>
            </a:r>
            <a:endParaRPr lang="en-US" altLang="en-US" sz="3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5" name="Rectangle 7"/>
          <p:cNvSpPr>
            <a:spLocks/>
          </p:cNvSpPr>
          <p:nvPr/>
        </p:nvSpPr>
        <p:spPr bwMode="auto">
          <a:xfrm>
            <a:off x="6286500" y="6766718"/>
            <a:ext cx="3671888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AF5431-6D2D-4BDB-A2CF-4E2D9D117D4B}"/>
              </a:ext>
            </a:extLst>
          </p:cNvPr>
          <p:cNvSpPr txBox="1"/>
          <p:nvPr/>
        </p:nvSpPr>
        <p:spPr>
          <a:xfrm>
            <a:off x="6313725" y="7160438"/>
            <a:ext cx="3671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1294033 </a:t>
            </a:r>
            <a:r>
              <a:rPr lang="ko-KR" altLang="en-US" sz="2400" dirty="0">
                <a:solidFill>
                  <a:srgbClr val="FFFFFF"/>
                </a:solidFill>
              </a:rPr>
              <a:t>이준범</a:t>
            </a:r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r>
              <a:rPr lang="en-US" altLang="ko-KR" sz="2400" dirty="0">
                <a:solidFill>
                  <a:srgbClr val="FFFFFF"/>
                </a:solidFill>
              </a:rPr>
              <a:t>1394016 </a:t>
            </a:r>
            <a:r>
              <a:rPr lang="ko-KR" altLang="en-US" sz="2400" dirty="0">
                <a:solidFill>
                  <a:srgbClr val="FFFFFF"/>
                </a:solidFill>
              </a:rPr>
              <a:t>김우재</a:t>
            </a:r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r>
              <a:rPr lang="en-US" altLang="ko-KR" sz="2400" dirty="0">
                <a:solidFill>
                  <a:srgbClr val="FFFFFF"/>
                </a:solidFill>
              </a:rPr>
              <a:t>1594024 </a:t>
            </a:r>
            <a:r>
              <a:rPr lang="ko-KR" altLang="en-US" sz="2400" dirty="0" err="1">
                <a:solidFill>
                  <a:srgbClr val="FFFFFF"/>
                </a:solidFill>
              </a:rPr>
              <a:t>유보람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xmlns="" id="{56E61549-EFEB-4839-818C-B6D379B2D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61" y="3508648"/>
            <a:ext cx="6787527" cy="139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r>
              <a:rPr lang="ko-KR" altLang="en-US" sz="8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자 유 시 간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86E9115C-C765-421A-B80F-392CF77D6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04" y="5170910"/>
            <a:ext cx="6552728" cy="136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r>
              <a:rPr lang="en-US" altLang="ko-KR" sz="3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NFC</a:t>
            </a:r>
            <a:r>
              <a:rPr lang="ko-KR" altLang="en-US" sz="3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와 어플리케이션을 활용한 </a:t>
            </a:r>
            <a:endParaRPr lang="en-US" altLang="ko-KR" sz="36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통합 순번 대기 시스템</a:t>
            </a:r>
            <a:endParaRPr lang="en-US" altLang="en-US" sz="36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3987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xmlns="" id="{2B1B5D50-E9DC-4941-819A-7481D4BCFE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48" r="248"/>
          <a:stretch>
            <a:fillRect/>
          </a:stretch>
        </p:blipFill>
        <p:spPr>
          <a:xfrm>
            <a:off x="1245816" y="2788568"/>
            <a:ext cx="3024336" cy="3026559"/>
          </a:xfrm>
          <a:ln w="38100">
            <a:solidFill>
              <a:schemeClr val="accent3"/>
            </a:solidFill>
          </a:ln>
        </p:spPr>
      </p:pic>
      <p:pic>
        <p:nvPicPr>
          <p:cNvPr id="5" name="그림 개체 틀 4">
            <a:extLst>
              <a:ext uri="{FF2B5EF4-FFF2-40B4-BE49-F238E27FC236}">
                <a16:creationId xmlns:a16="http://schemas.microsoft.com/office/drawing/2014/main" xmlns="" id="{79F34457-85F6-4253-8E61-65896FDBFE1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4174" r="4174"/>
          <a:stretch>
            <a:fillRect/>
          </a:stretch>
        </p:blipFill>
        <p:spPr>
          <a:xfrm>
            <a:off x="5062240" y="2851349"/>
            <a:ext cx="3024188" cy="3025775"/>
          </a:xfrm>
          <a:ln w="38100">
            <a:solidFill>
              <a:schemeClr val="accent3"/>
            </a:solidFill>
          </a:ln>
        </p:spPr>
      </p:pic>
      <p:pic>
        <p:nvPicPr>
          <p:cNvPr id="6" name="그림 개체 틀 5" descr="항공기, 풍선이(가) 표시된 사진&#10;&#10;높은 신뢰도로 생성된 설명">
            <a:extLst>
              <a:ext uri="{FF2B5EF4-FFF2-40B4-BE49-F238E27FC236}">
                <a16:creationId xmlns:a16="http://schemas.microsoft.com/office/drawing/2014/main" xmlns="" id="{38BA0567-FA1E-45D9-A165-692F4A6954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997" r="1997"/>
          <a:stretch>
            <a:fillRect/>
          </a:stretch>
        </p:blipFill>
        <p:spPr>
          <a:xfrm>
            <a:off x="8904288" y="2857550"/>
            <a:ext cx="3024187" cy="3027362"/>
          </a:xfrm>
          <a:ln w="38100">
            <a:solidFill>
              <a:schemeClr val="accent3"/>
            </a:solidFill>
          </a:ln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3" name="Rectangle 11"/>
          <p:cNvSpPr>
            <a:spLocks/>
          </p:cNvSpPr>
          <p:nvPr/>
        </p:nvSpPr>
        <p:spPr bwMode="auto">
          <a:xfrm>
            <a:off x="5062240" y="6677000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태그를 하지 않아도</a:t>
            </a:r>
            <a:endParaRPr lang="en-US" altLang="ko-KR" dirty="0"/>
          </a:p>
          <a:p>
            <a:pPr algn="ctr"/>
            <a:r>
              <a:rPr lang="ko-KR" altLang="en-US" dirty="0"/>
              <a:t>최근 방문했던 장소의</a:t>
            </a:r>
            <a:endParaRPr lang="en-US" altLang="ko-KR" dirty="0"/>
          </a:p>
          <a:p>
            <a:pPr algn="ctr"/>
            <a:r>
              <a:rPr lang="ko-KR" altLang="en-US" dirty="0"/>
              <a:t>대기시간 확인 </a:t>
            </a:r>
            <a:endParaRPr lang="en-US" altLang="en-US" dirty="0"/>
          </a:p>
        </p:txBody>
      </p:sp>
      <p:sp>
        <p:nvSpPr>
          <p:cNvPr id="8204" name="Rectangle 12"/>
          <p:cNvSpPr>
            <a:spLocks/>
          </p:cNvSpPr>
          <p:nvPr/>
        </p:nvSpPr>
        <p:spPr bwMode="auto">
          <a:xfrm>
            <a:off x="5081187" y="6120634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시간 절약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7" name="Rectangle 15"/>
          <p:cNvSpPr>
            <a:spLocks/>
          </p:cNvSpPr>
          <p:nvPr/>
        </p:nvSpPr>
        <p:spPr bwMode="auto">
          <a:xfrm>
            <a:off x="8797925" y="6684747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데이터 수집 가능</a:t>
            </a:r>
            <a:endParaRPr lang="en-US" altLang="ko-KR" dirty="0"/>
          </a:p>
          <a:p>
            <a:pPr algn="ctr"/>
            <a:r>
              <a:rPr lang="en-US" altLang="ko-KR" dirty="0"/>
              <a:t>(ex. </a:t>
            </a:r>
            <a:r>
              <a:rPr lang="ko-KR" altLang="en-US" dirty="0"/>
              <a:t>대기인원</a:t>
            </a:r>
            <a:r>
              <a:rPr lang="en-US" altLang="ko-KR" dirty="0"/>
              <a:t>, </a:t>
            </a:r>
            <a:r>
              <a:rPr lang="ko-KR" altLang="en-US" dirty="0"/>
              <a:t>대기시간 등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관리자가 확인 및 분석</a:t>
            </a:r>
            <a:endParaRPr lang="en-US" altLang="ko-KR" dirty="0"/>
          </a:p>
        </p:txBody>
      </p:sp>
      <p:sp>
        <p:nvSpPr>
          <p:cNvPr id="8208" name="Rectangle 16"/>
          <p:cNvSpPr>
            <a:spLocks/>
          </p:cNvSpPr>
          <p:nvPr/>
        </p:nvSpPr>
        <p:spPr bwMode="auto">
          <a:xfrm>
            <a:off x="8857551" y="6120634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관리자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6320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주요 기능 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5" name="Oval 14"/>
          <p:cNvSpPr>
            <a:spLocks/>
          </p:cNvSpPr>
          <p:nvPr/>
        </p:nvSpPr>
        <p:spPr bwMode="auto">
          <a:xfrm>
            <a:off x="3371850" y="2851349"/>
            <a:ext cx="855663" cy="85566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7" name="Oval 16"/>
          <p:cNvSpPr>
            <a:spLocks/>
          </p:cNvSpPr>
          <p:nvPr/>
        </p:nvSpPr>
        <p:spPr bwMode="auto">
          <a:xfrm>
            <a:off x="7150472" y="2792611"/>
            <a:ext cx="855663" cy="914400"/>
          </a:xfrm>
          <a:prstGeom prst="ellipse">
            <a:avLst/>
          </a:prstGeom>
          <a:blipFill>
            <a:blip r:embed="rId6"/>
            <a:stretch>
              <a:fillRect l="-15028"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 bwMode="auto">
          <a:xfrm>
            <a:off x="11091863" y="2851349"/>
            <a:ext cx="855662" cy="85566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3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999555" y="6677000"/>
            <a:ext cx="3558629" cy="11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태그 후 대기장소 밖에서</a:t>
            </a:r>
            <a:endParaRPr lang="en-US" altLang="ko-KR" dirty="0"/>
          </a:p>
          <a:p>
            <a:pPr algn="ctr"/>
            <a:r>
              <a:rPr lang="ko-KR" altLang="en-US" dirty="0"/>
              <a:t>대기시간 확인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동시에 여러 방문 장소의</a:t>
            </a:r>
            <a:endParaRPr lang="en-US" altLang="ko-KR" dirty="0"/>
          </a:p>
          <a:p>
            <a:pPr algn="ctr"/>
            <a:r>
              <a:rPr lang="ko-KR" altLang="en-US" dirty="0"/>
              <a:t>대기표 수령</a:t>
            </a:r>
            <a:endParaRPr lang="en-US" alt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1206979" y="6100936"/>
            <a:ext cx="3135181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사용자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71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부가 기능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10</a:t>
            </a:r>
          </a:p>
        </p:txBody>
      </p:sp>
      <p:sp>
        <p:nvSpPr>
          <p:cNvPr id="28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5" name="Rectangle 9"/>
          <p:cNvSpPr>
            <a:spLocks/>
          </p:cNvSpPr>
          <p:nvPr/>
        </p:nvSpPr>
        <p:spPr bwMode="auto">
          <a:xfrm>
            <a:off x="3694088" y="4948808"/>
            <a:ext cx="1517512" cy="7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알람 </a:t>
            </a:r>
            <a:endParaRPr lang="en-US" altLang="en-US" sz="2000" b="1" dirty="0"/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8590632" y="4948808"/>
            <a:ext cx="2027654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업무 선택</a:t>
            </a:r>
            <a:endParaRPr lang="en-US" altLang="en-US" sz="2000" b="1" dirty="0"/>
          </a:p>
        </p:txBody>
      </p:sp>
      <p:sp>
        <p:nvSpPr>
          <p:cNvPr id="32" name="Rectangle 20"/>
          <p:cNvSpPr>
            <a:spLocks/>
          </p:cNvSpPr>
          <p:nvPr/>
        </p:nvSpPr>
        <p:spPr bwMode="auto">
          <a:xfrm>
            <a:off x="2554071" y="8302538"/>
            <a:ext cx="3156242" cy="316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종이 번호 대기표 출력 가능</a:t>
            </a:r>
            <a:endParaRPr lang="en-US" altLang="en-US" sz="2000" b="1" dirty="0"/>
          </a:p>
        </p:txBody>
      </p:sp>
      <p:sp>
        <p:nvSpPr>
          <p:cNvPr id="35" name="Rectangle 24"/>
          <p:cNvSpPr>
            <a:spLocks/>
          </p:cNvSpPr>
          <p:nvPr/>
        </p:nvSpPr>
        <p:spPr bwMode="auto">
          <a:xfrm>
            <a:off x="8158584" y="8330408"/>
            <a:ext cx="2329147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취소 및 순서 미루기</a:t>
            </a:r>
            <a:endParaRPr lang="en-US" altLang="en-US" sz="2000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2643DB00-3981-41F3-9BC8-8A8EF2DBE679}"/>
              </a:ext>
            </a:extLst>
          </p:cNvPr>
          <p:cNvSpPr/>
          <p:nvPr/>
        </p:nvSpPr>
        <p:spPr bwMode="auto">
          <a:xfrm>
            <a:off x="2834032" y="2428529"/>
            <a:ext cx="2351203" cy="2351203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FFADDDDD-9893-4992-9FE2-9DF73A260479}"/>
              </a:ext>
            </a:extLst>
          </p:cNvPr>
          <p:cNvSpPr/>
          <p:nvPr/>
        </p:nvSpPr>
        <p:spPr bwMode="auto">
          <a:xfrm>
            <a:off x="7942560" y="2428528"/>
            <a:ext cx="2351203" cy="2351203"/>
          </a:xfrm>
          <a:prstGeom prst="ellipse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9E15A25C-D1E6-44FD-AC41-1537AAF0DAE3}"/>
              </a:ext>
            </a:extLst>
          </p:cNvPr>
          <p:cNvSpPr/>
          <p:nvPr/>
        </p:nvSpPr>
        <p:spPr bwMode="auto">
          <a:xfrm>
            <a:off x="8082603" y="5740896"/>
            <a:ext cx="2351203" cy="2351203"/>
          </a:xfrm>
          <a:prstGeom prst="ellipse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2B44DD3A-2489-48EC-867E-C854C31EE465}"/>
              </a:ext>
            </a:extLst>
          </p:cNvPr>
          <p:cNvSpPr/>
          <p:nvPr/>
        </p:nvSpPr>
        <p:spPr bwMode="auto">
          <a:xfrm>
            <a:off x="2860397" y="5761027"/>
            <a:ext cx="2351203" cy="2351203"/>
          </a:xfrm>
          <a:prstGeom prst="ellipse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374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5">
            <a:extLst>
              <a:ext uri="{FF2B5EF4-FFF2-40B4-BE49-F238E27FC236}">
                <a16:creationId xmlns:a16="http://schemas.microsoft.com/office/drawing/2014/main" xmlns="" id="{D5593F93-2079-4AA0-B232-8F8B4870441A}"/>
              </a:ext>
            </a:extLst>
          </p:cNvPr>
          <p:cNvSpPr>
            <a:spLocks noChangeAspect="1"/>
          </p:cNvSpPr>
          <p:nvPr/>
        </p:nvSpPr>
        <p:spPr bwMode="auto">
          <a:xfrm>
            <a:off x="7054850" y="4824479"/>
            <a:ext cx="2234483" cy="237642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그림 2" descr="케이스이(가) 표시된 사진&#10;&#10;높은 신뢰도로 생성된 설명">
            <a:extLst>
              <a:ext uri="{FF2B5EF4-FFF2-40B4-BE49-F238E27FC236}">
                <a16:creationId xmlns:a16="http://schemas.microsoft.com/office/drawing/2014/main" xmlns="" id="{98495880-30B5-4169-8E32-E285977D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74" y="4336003"/>
            <a:ext cx="2191346" cy="2990624"/>
          </a:xfrm>
          <a:prstGeom prst="rect">
            <a:avLst/>
          </a:prstGeom>
        </p:spPr>
      </p:pic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사용자 시나리오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338" name="Rectangle 2"/>
          <p:cNvSpPr>
            <a:spLocks/>
          </p:cNvSpPr>
          <p:nvPr/>
        </p:nvSpPr>
        <p:spPr bwMode="auto">
          <a:xfrm>
            <a:off x="12234668" y="8750300"/>
            <a:ext cx="294076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11</a:t>
            </a:r>
          </a:p>
        </p:txBody>
      </p:sp>
      <p:sp>
        <p:nvSpPr>
          <p:cNvPr id="14351" name="AutoShape 15"/>
          <p:cNvSpPr>
            <a:spLocks/>
          </p:cNvSpPr>
          <p:nvPr/>
        </p:nvSpPr>
        <p:spPr bwMode="auto">
          <a:xfrm>
            <a:off x="8897220" y="6192532"/>
            <a:ext cx="392113" cy="376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90BF1D66-F0A1-496F-B4DC-AF528D241B7D}"/>
              </a:ext>
            </a:extLst>
          </p:cNvPr>
          <p:cNvSpPr>
            <a:spLocks noChangeAspect="1"/>
          </p:cNvSpPr>
          <p:nvPr/>
        </p:nvSpPr>
        <p:spPr bwMode="auto">
          <a:xfrm>
            <a:off x="169860" y="4741818"/>
            <a:ext cx="1918422" cy="24409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xmlns="" id="{BC824769-12F1-412F-9ECE-E267926CC1DC}"/>
              </a:ext>
            </a:extLst>
          </p:cNvPr>
          <p:cNvSpPr>
            <a:spLocks noChangeAspect="1"/>
          </p:cNvSpPr>
          <p:nvPr/>
        </p:nvSpPr>
        <p:spPr bwMode="auto">
          <a:xfrm>
            <a:off x="10576760" y="4540886"/>
            <a:ext cx="2234483" cy="269907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EC2A0E-9799-4B1F-98F3-B33FF089E67D}"/>
              </a:ext>
            </a:extLst>
          </p:cNvPr>
          <p:cNvSpPr txBox="1"/>
          <p:nvPr/>
        </p:nvSpPr>
        <p:spPr>
          <a:xfrm>
            <a:off x="2412695" y="4824479"/>
            <a:ext cx="150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5355813" y="4613623"/>
            <a:ext cx="21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xmlns="" id="{0629D5B7-6A52-41E2-A155-7FEB4A4D9549}"/>
              </a:ext>
            </a:extLst>
          </p:cNvPr>
          <p:cNvSpPr/>
          <p:nvPr/>
        </p:nvSpPr>
        <p:spPr bwMode="auto">
          <a:xfrm rot="19617710">
            <a:off x="9266417" y="5737981"/>
            <a:ext cx="1606436" cy="396000"/>
          </a:xfrm>
          <a:prstGeom prst="left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0867605-AC5A-451D-837D-B182C043C3BF}"/>
              </a:ext>
            </a:extLst>
          </p:cNvPr>
          <p:cNvSpPr txBox="1"/>
          <p:nvPr/>
        </p:nvSpPr>
        <p:spPr>
          <a:xfrm rot="19642459">
            <a:off x="9107511" y="6266994"/>
            <a:ext cx="202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대기번호 및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예상시간 전달</a:t>
            </a:r>
          </a:p>
        </p:txBody>
      </p:sp>
      <p:sp>
        <p:nvSpPr>
          <p:cNvPr id="29" name="화살표: 아래로 구부러짐 28">
            <a:extLst>
              <a:ext uri="{FF2B5EF4-FFF2-40B4-BE49-F238E27FC236}">
                <a16:creationId xmlns:a16="http://schemas.microsoft.com/office/drawing/2014/main" xmlns="" id="{BF07D189-87F6-4652-971C-120203CC0DE5}"/>
              </a:ext>
            </a:extLst>
          </p:cNvPr>
          <p:cNvSpPr/>
          <p:nvPr/>
        </p:nvSpPr>
        <p:spPr bwMode="auto">
          <a:xfrm rot="10800000">
            <a:off x="1182844" y="7012204"/>
            <a:ext cx="6257495" cy="1320979"/>
          </a:xfrm>
          <a:prstGeom prst="curvedDown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31DC6CB-E1A4-4D68-9C10-8D50982D71ED}"/>
              </a:ext>
            </a:extLst>
          </p:cNvPr>
          <p:cNvSpPr txBox="1"/>
          <p:nvPr/>
        </p:nvSpPr>
        <p:spPr>
          <a:xfrm>
            <a:off x="3628012" y="7470829"/>
            <a:ext cx="199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대기번호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예상시간 전달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94F11D81-2681-4350-91B1-52CF118A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872" y="3727666"/>
            <a:ext cx="2003129" cy="1000224"/>
          </a:xfrm>
          <a:prstGeom prst="rect">
            <a:avLst/>
          </a:prstGeom>
        </p:spPr>
      </p:pic>
      <p:pic>
        <p:nvPicPr>
          <p:cNvPr id="14349" name="그림 14348" descr="장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02BC496-03F1-4734-A189-3B236766B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3768" y="3581030"/>
            <a:ext cx="1205106" cy="1205106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9D9C6173-20C2-4021-973C-52C4587769BD}"/>
              </a:ext>
            </a:extLst>
          </p:cNvPr>
          <p:cNvSpPr/>
          <p:nvPr/>
        </p:nvSpPr>
        <p:spPr bwMode="auto">
          <a:xfrm>
            <a:off x="5622354" y="5064684"/>
            <a:ext cx="1432496" cy="619095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61CC227-E432-4111-88FB-1A4353474EA0}"/>
              </a:ext>
            </a:extLst>
          </p:cNvPr>
          <p:cNvSpPr txBox="1"/>
          <p:nvPr/>
        </p:nvSpPr>
        <p:spPr>
          <a:xfrm>
            <a:off x="2249455" y="5871713"/>
            <a:ext cx="17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어플 활성화</a:t>
            </a:r>
            <a:endParaRPr lang="en-US" altLang="ko-KR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6360F977-6345-4097-98F4-5D3C163401A5}"/>
              </a:ext>
            </a:extLst>
          </p:cNvPr>
          <p:cNvGrpSpPr/>
          <p:nvPr/>
        </p:nvGrpSpPr>
        <p:grpSpPr>
          <a:xfrm rot="5400000">
            <a:off x="2737328" y="4316502"/>
            <a:ext cx="625750" cy="2367053"/>
            <a:chOff x="1173808" y="1852464"/>
            <a:chExt cx="1219411" cy="2603758"/>
          </a:xfrm>
        </p:grpSpPr>
        <p:sp>
          <p:nvSpPr>
            <p:cNvPr id="42" name="화살표: 위쪽 41">
              <a:extLst>
                <a:ext uri="{FF2B5EF4-FFF2-40B4-BE49-F238E27FC236}">
                  <a16:creationId xmlns:a16="http://schemas.microsoft.com/office/drawing/2014/main" xmlns="" id="{CBED5E18-1300-4D0A-9796-FF34E06278AF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3" name="화살표: 위쪽 42">
              <a:extLst>
                <a:ext uri="{FF2B5EF4-FFF2-40B4-BE49-F238E27FC236}">
                  <a16:creationId xmlns:a16="http://schemas.microsoft.com/office/drawing/2014/main" xmlns="" id="{1BF043D4-1C43-4939-87BD-5C14B7251380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3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1" name="화살표: 오른쪽 26">
            <a:extLst>
              <a:ext uri="{FF2B5EF4-FFF2-40B4-BE49-F238E27FC236}">
                <a16:creationId xmlns:a16="http://schemas.microsoft.com/office/drawing/2014/main" xmlns="" id="{9D9C6173-20C2-4021-973C-52C4587769BD}"/>
              </a:ext>
            </a:extLst>
          </p:cNvPr>
          <p:cNvSpPr/>
          <p:nvPr/>
        </p:nvSpPr>
        <p:spPr bwMode="auto">
          <a:xfrm>
            <a:off x="9094688" y="4948808"/>
            <a:ext cx="1432496" cy="619095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8379104" y="4394362"/>
            <a:ext cx="219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에 따른</a:t>
            </a:r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ko-KR" altLang="en-US" dirty="0"/>
              <a:t>업무 저장</a:t>
            </a:r>
            <a:endParaRPr lang="en-US" altLang="ko-KR" dirty="0"/>
          </a:p>
        </p:txBody>
      </p:sp>
      <p:sp>
        <p:nvSpPr>
          <p:cNvPr id="35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6" name="화살표: 아래로 구부러짐 28">
            <a:extLst>
              <a:ext uri="{FF2B5EF4-FFF2-40B4-BE49-F238E27FC236}">
                <a16:creationId xmlns:a16="http://schemas.microsoft.com/office/drawing/2014/main" xmlns="" id="{BF07D189-87F6-4652-971C-120203CC0DE5}"/>
              </a:ext>
            </a:extLst>
          </p:cNvPr>
          <p:cNvSpPr/>
          <p:nvPr/>
        </p:nvSpPr>
        <p:spPr bwMode="auto">
          <a:xfrm>
            <a:off x="1335244" y="3220616"/>
            <a:ext cx="6257495" cy="1320979"/>
          </a:xfrm>
          <a:prstGeom prst="curvedDown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61CC227-E432-4111-88FB-1A4353474EA0}"/>
              </a:ext>
            </a:extLst>
          </p:cNvPr>
          <p:cNvSpPr txBox="1"/>
          <p:nvPr/>
        </p:nvSpPr>
        <p:spPr>
          <a:xfrm>
            <a:off x="3622080" y="2707268"/>
            <a:ext cx="17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업무 선택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8374608" y="4075420"/>
            <a:ext cx="21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4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755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관리자 시나리오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338" name="Rectangle 2"/>
          <p:cNvSpPr>
            <a:spLocks/>
          </p:cNvSpPr>
          <p:nvPr/>
        </p:nvSpPr>
        <p:spPr bwMode="auto">
          <a:xfrm>
            <a:off x="12226107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12</a:t>
            </a:r>
          </a:p>
        </p:txBody>
      </p:sp>
      <p:sp>
        <p:nvSpPr>
          <p:cNvPr id="14339" name="Rectangle 3"/>
          <p:cNvSpPr>
            <a:spLocks/>
          </p:cNvSpPr>
          <p:nvPr/>
        </p:nvSpPr>
        <p:spPr bwMode="auto">
          <a:xfrm>
            <a:off x="-122336" y="4247884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14352" name="그림 14351">
            <a:extLst>
              <a:ext uri="{FF2B5EF4-FFF2-40B4-BE49-F238E27FC236}">
                <a16:creationId xmlns:a16="http://schemas.microsoft.com/office/drawing/2014/main" xmlns="" id="{914CFABA-0B0E-42A0-BCA9-7CCAE464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05" y="3110640"/>
            <a:ext cx="1465169" cy="188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6EF769-DCB3-4CF3-AA2D-78418F982D63}"/>
              </a:ext>
            </a:extLst>
          </p:cNvPr>
          <p:cNvSpPr txBox="1"/>
          <p:nvPr/>
        </p:nvSpPr>
        <p:spPr>
          <a:xfrm>
            <a:off x="3763888" y="3239718"/>
            <a:ext cx="25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남은 대기인원 수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현재 대기번호</a:t>
            </a:r>
            <a:r>
              <a:rPr lang="en-US" altLang="ko-KR" b="1" dirty="0"/>
              <a:t> </a:t>
            </a:r>
            <a:r>
              <a:rPr lang="ko-KR" altLang="en-US" b="1" dirty="0"/>
              <a:t>표시</a:t>
            </a:r>
          </a:p>
        </p:txBody>
      </p:sp>
      <p:sp>
        <p:nvSpPr>
          <p:cNvPr id="14351" name="AutoShape 15"/>
          <p:cNvSpPr>
            <a:spLocks/>
          </p:cNvSpPr>
          <p:nvPr/>
        </p:nvSpPr>
        <p:spPr bwMode="auto">
          <a:xfrm>
            <a:off x="7448846" y="8035888"/>
            <a:ext cx="353202" cy="38825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xmlns="" id="{D5593F93-2079-4AA0-B232-8F8B4870441A}"/>
              </a:ext>
            </a:extLst>
          </p:cNvPr>
          <p:cNvSpPr>
            <a:spLocks noChangeAspect="1"/>
          </p:cNvSpPr>
          <p:nvPr/>
        </p:nvSpPr>
        <p:spPr bwMode="auto">
          <a:xfrm>
            <a:off x="5789304" y="6624150"/>
            <a:ext cx="2012744" cy="245230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xmlns="" id="{BC824769-12F1-412F-9ECE-E267926CC1DC}"/>
              </a:ext>
            </a:extLst>
          </p:cNvPr>
          <p:cNvSpPr>
            <a:spLocks noChangeAspect="1"/>
          </p:cNvSpPr>
          <p:nvPr/>
        </p:nvSpPr>
        <p:spPr bwMode="auto">
          <a:xfrm>
            <a:off x="8810136" y="6316960"/>
            <a:ext cx="2012744" cy="278525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EA188533-B1AA-49B8-991C-8E76BF73EDD7}"/>
              </a:ext>
            </a:extLst>
          </p:cNvPr>
          <p:cNvGrpSpPr/>
          <p:nvPr/>
        </p:nvGrpSpPr>
        <p:grpSpPr>
          <a:xfrm rot="16200000">
            <a:off x="8250565" y="7037266"/>
            <a:ext cx="533662" cy="1373728"/>
            <a:chOff x="1173808" y="1852464"/>
            <a:chExt cx="1219411" cy="2603758"/>
          </a:xfrm>
        </p:grpSpPr>
        <p:sp>
          <p:nvSpPr>
            <p:cNvPr id="51" name="화살표: 위쪽 50">
              <a:extLst>
                <a:ext uri="{FF2B5EF4-FFF2-40B4-BE49-F238E27FC236}">
                  <a16:creationId xmlns:a16="http://schemas.microsoft.com/office/drawing/2014/main" xmlns="" id="{0687EC24-5E34-4F63-915E-79C928FDF554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52" name="화살표: 위쪽 51">
              <a:extLst>
                <a:ext uri="{FF2B5EF4-FFF2-40B4-BE49-F238E27FC236}">
                  <a16:creationId xmlns:a16="http://schemas.microsoft.com/office/drawing/2014/main" xmlns="" id="{E8A02CA7-0F5E-4E18-9ED1-6899F327D0AC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26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pic>
        <p:nvPicPr>
          <p:cNvPr id="36" name="그림 14351">
            <a:extLst>
              <a:ext uri="{FF2B5EF4-FFF2-40B4-BE49-F238E27FC236}">
                <a16:creationId xmlns:a16="http://schemas.microsoft.com/office/drawing/2014/main" xmlns="" id="{914CFABA-0B0E-42A0-BCA9-7CCAE464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5" y="3110640"/>
            <a:ext cx="1465169" cy="18828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20220420">
            <a:off x="1243293" y="5131242"/>
            <a:ext cx="517149" cy="829638"/>
            <a:chOff x="1173808" y="1852464"/>
            <a:chExt cx="1219411" cy="2603758"/>
          </a:xfrm>
        </p:grpSpPr>
        <p:sp>
          <p:nvSpPr>
            <p:cNvPr id="9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0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41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1101543" flipH="1">
            <a:off x="2379419" y="5138960"/>
            <a:ext cx="517149" cy="829638"/>
            <a:chOff x="1173808" y="1852464"/>
            <a:chExt cx="1219411" cy="2603758"/>
          </a:xfrm>
        </p:grpSpPr>
        <p:sp>
          <p:nvSpPr>
            <p:cNvPr id="44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6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512" y="3253763"/>
            <a:ext cx="2099915" cy="20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794" y="3264076"/>
            <a:ext cx="2099915" cy="20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13500000" flipH="1">
            <a:off x="10410881" y="5433289"/>
            <a:ext cx="517149" cy="1096968"/>
            <a:chOff x="1173808" y="1852464"/>
            <a:chExt cx="1219411" cy="2603758"/>
          </a:xfrm>
        </p:grpSpPr>
        <p:sp>
          <p:nvSpPr>
            <p:cNvPr id="37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38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6" y="2510023"/>
            <a:ext cx="566834" cy="5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874" y="2629666"/>
            <a:ext cx="566834" cy="5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57" y="2500536"/>
            <a:ext cx="635862" cy="66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62" y="2601604"/>
            <a:ext cx="658589" cy="6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클립아트, 식탁용기구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1CD8359-EE5F-4A8A-8DE5-87BEF2007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7709" y="5452864"/>
            <a:ext cx="1500815" cy="366939"/>
          </a:xfrm>
          <a:prstGeom prst="rect">
            <a:avLst/>
          </a:prstGeom>
        </p:spPr>
      </p:pic>
      <p:sp>
        <p:nvSpPr>
          <p:cNvPr id="53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4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은 행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5802" y="2654362"/>
            <a:ext cx="10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 창구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29992" y="2663654"/>
            <a:ext cx="10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 창구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10576" y="2629666"/>
            <a:ext cx="179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 창구의 </a:t>
            </a:r>
            <a:r>
              <a:rPr lang="ko-KR" altLang="en-US" b="1" dirty="0"/>
              <a:t>데이터베이스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319175" y="2646293"/>
            <a:ext cx="179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 창구의 </a:t>
            </a:r>
            <a:r>
              <a:rPr lang="ko-KR" altLang="en-US" b="1" dirty="0"/>
              <a:t>데이터베이스</a:t>
            </a:r>
          </a:p>
        </p:txBody>
      </p:sp>
      <p:grpSp>
        <p:nvGrpSpPr>
          <p:cNvPr id="48" name="그룹 9">
            <a:extLst>
              <a:ext uri="{FF2B5EF4-FFF2-40B4-BE49-F238E27FC236}">
                <a16:creationId xmlns:a16="http://schemas.microsoft.com/office/drawing/2014/main" xmlns="" id="{81725CCB-D70A-474F-86AD-764FE93EB335}"/>
              </a:ext>
            </a:extLst>
          </p:cNvPr>
          <p:cNvGrpSpPr/>
          <p:nvPr/>
        </p:nvGrpSpPr>
        <p:grpSpPr>
          <a:xfrm rot="8100000" flipH="1">
            <a:off x="8656547" y="5484254"/>
            <a:ext cx="517149" cy="1096968"/>
            <a:chOff x="1173808" y="1852464"/>
            <a:chExt cx="1219411" cy="2603758"/>
          </a:xfrm>
        </p:grpSpPr>
        <p:sp>
          <p:nvSpPr>
            <p:cNvPr id="58" name="화살표: 위쪽 8">
              <a:extLst>
                <a:ext uri="{FF2B5EF4-FFF2-40B4-BE49-F238E27FC236}">
                  <a16:creationId xmlns:a16="http://schemas.microsoft.com/office/drawing/2014/main" xmlns="" id="{EBF0438A-9A67-4E77-97F9-8E1D76D71905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59" name="화살표: 위쪽 39">
              <a:extLst>
                <a:ext uri="{FF2B5EF4-FFF2-40B4-BE49-F238E27FC236}">
                  <a16:creationId xmlns:a16="http://schemas.microsoft.com/office/drawing/2014/main" xmlns="" id="{CB8D062C-670C-4766-9790-38F83F516F6A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2A6E4576-399E-4360-A0F3-D1D2B8D57338}"/>
              </a:ext>
            </a:extLst>
          </p:cNvPr>
          <p:cNvGrpSpPr/>
          <p:nvPr/>
        </p:nvGrpSpPr>
        <p:grpSpPr>
          <a:xfrm>
            <a:off x="45888" y="6404497"/>
            <a:ext cx="4368280" cy="2468150"/>
            <a:chOff x="45888" y="6404497"/>
            <a:chExt cx="4368280" cy="2468150"/>
          </a:xfrm>
        </p:grpSpPr>
        <p:pic>
          <p:nvPicPr>
            <p:cNvPr id="30" name="그림 29" descr="케이스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6C57996D-FE36-45DA-BD3D-3619871DC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16444" y="6682679"/>
              <a:ext cx="1897724" cy="218996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58D633D2-7FBF-46E1-8415-6A2CC880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888" y="6404497"/>
              <a:ext cx="3156818" cy="1753788"/>
            </a:xfrm>
            <a:prstGeom prst="rect">
              <a:avLst/>
            </a:prstGeom>
          </p:spPr>
        </p:pic>
        <p:sp>
          <p:nvSpPr>
            <p:cNvPr id="8" name="더하기 기호 7">
              <a:extLst>
                <a:ext uri="{FF2B5EF4-FFF2-40B4-BE49-F238E27FC236}">
                  <a16:creationId xmlns:a16="http://schemas.microsoft.com/office/drawing/2014/main" xmlns="" id="{0089BF58-D494-48CE-8965-C49B96E3C9BE}"/>
                </a:ext>
              </a:extLst>
            </p:cNvPr>
            <p:cNvSpPr/>
            <p:nvPr/>
          </p:nvSpPr>
          <p:spPr bwMode="auto">
            <a:xfrm>
              <a:off x="2204420" y="6930528"/>
              <a:ext cx="742370" cy="722313"/>
            </a:xfrm>
            <a:prstGeom prst="mathPlus">
              <a:avLst/>
            </a:prstGeom>
            <a:solidFill>
              <a:schemeClr val="accent5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44CD6E3A-03E0-440C-A448-747832003D70}"/>
              </a:ext>
            </a:extLst>
          </p:cNvPr>
          <p:cNvSpPr/>
          <p:nvPr/>
        </p:nvSpPr>
        <p:spPr bwMode="auto">
          <a:xfrm>
            <a:off x="735968" y="6176111"/>
            <a:ext cx="3554412" cy="2900343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BF700080-283F-4DEA-86F9-D8B62A660289}"/>
              </a:ext>
            </a:extLst>
          </p:cNvPr>
          <p:cNvGrpSpPr/>
          <p:nvPr/>
        </p:nvGrpSpPr>
        <p:grpSpPr>
          <a:xfrm rot="16200000">
            <a:off x="4783373" y="6953287"/>
            <a:ext cx="533662" cy="1478200"/>
            <a:chOff x="1173808" y="1852464"/>
            <a:chExt cx="1219411" cy="2603759"/>
          </a:xfrm>
        </p:grpSpPr>
        <p:sp>
          <p:nvSpPr>
            <p:cNvPr id="43" name="화살표: 위쪽 42">
              <a:extLst>
                <a:ext uri="{FF2B5EF4-FFF2-40B4-BE49-F238E27FC236}">
                  <a16:creationId xmlns:a16="http://schemas.microsoft.com/office/drawing/2014/main" xmlns="" id="{D954A91D-72F1-4168-94B4-21B2667B654E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5" name="화살표: 위쪽 44">
              <a:extLst>
                <a:ext uri="{FF2B5EF4-FFF2-40B4-BE49-F238E27FC236}">
                  <a16:creationId xmlns:a16="http://schemas.microsoft.com/office/drawing/2014/main" xmlns="" id="{24CD2373-2492-4716-85FD-1939BFA201EC}"/>
                </a:ext>
              </a:extLst>
            </p:cNvPr>
            <p:cNvSpPr/>
            <p:nvPr/>
          </p:nvSpPr>
          <p:spPr bwMode="auto">
            <a:xfrm rot="10800000">
              <a:off x="1173808" y="3160103"/>
              <a:ext cx="1219411" cy="1296120"/>
            </a:xfrm>
            <a:prstGeom prst="upArrow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EC228A0-4A31-4D89-8668-6D006C5F701A}"/>
              </a:ext>
            </a:extLst>
          </p:cNvPr>
          <p:cNvSpPr txBox="1"/>
          <p:nvPr/>
        </p:nvSpPr>
        <p:spPr>
          <a:xfrm>
            <a:off x="10732890" y="6180862"/>
            <a:ext cx="169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남은 대기인원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C7C5B31B-7212-47C6-B98C-DBB253BBD964}"/>
              </a:ext>
            </a:extLst>
          </p:cNvPr>
          <p:cNvSpPr txBox="1"/>
          <p:nvPr/>
        </p:nvSpPr>
        <p:spPr>
          <a:xfrm>
            <a:off x="11036236" y="5615982"/>
            <a:ext cx="179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다음번호 호출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39638AEF-0920-4C29-B089-DF43F4D6CC0D}"/>
              </a:ext>
            </a:extLst>
          </p:cNvPr>
          <p:cNvGrpSpPr/>
          <p:nvPr/>
        </p:nvGrpSpPr>
        <p:grpSpPr>
          <a:xfrm>
            <a:off x="2330707" y="2070962"/>
            <a:ext cx="1557478" cy="374705"/>
            <a:chOff x="2330707" y="2070962"/>
            <a:chExt cx="1557478" cy="3747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xmlns="" id="{BAE6B1FD-A47E-4E3E-8D98-1A6BEF188E29}"/>
                </a:ext>
              </a:extLst>
            </p:cNvPr>
            <p:cNvSpPr/>
            <p:nvPr/>
          </p:nvSpPr>
          <p:spPr bwMode="auto">
            <a:xfrm>
              <a:off x="2330707" y="2070962"/>
              <a:ext cx="1501889" cy="33749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2E63DCB3-AA3B-4DCB-B7FE-B800A80FD674}"/>
                </a:ext>
              </a:extLst>
            </p:cNvPr>
            <p:cNvSpPr txBox="1"/>
            <p:nvPr/>
          </p:nvSpPr>
          <p:spPr>
            <a:xfrm>
              <a:off x="2505105" y="2076335"/>
              <a:ext cx="1383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예금 이체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240AE30-ACCE-4E60-A754-D400B015469D}"/>
              </a:ext>
            </a:extLst>
          </p:cNvPr>
          <p:cNvGrpSpPr/>
          <p:nvPr/>
        </p:nvGrpSpPr>
        <p:grpSpPr>
          <a:xfrm>
            <a:off x="391999" y="2055044"/>
            <a:ext cx="1501889" cy="369332"/>
            <a:chOff x="391999" y="2055044"/>
            <a:chExt cx="1501889" cy="3693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xmlns="" id="{2D1FC86D-6990-4934-A889-927EEEBF174D}"/>
                </a:ext>
              </a:extLst>
            </p:cNvPr>
            <p:cNvSpPr/>
            <p:nvPr/>
          </p:nvSpPr>
          <p:spPr bwMode="auto">
            <a:xfrm>
              <a:off x="391999" y="2061347"/>
              <a:ext cx="1501889" cy="33749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701AF563-861D-40BF-8D60-23C10D6BDBCB}"/>
                </a:ext>
              </a:extLst>
            </p:cNvPr>
            <p:cNvSpPr txBox="1"/>
            <p:nvPr/>
          </p:nvSpPr>
          <p:spPr>
            <a:xfrm>
              <a:off x="534200" y="2055044"/>
              <a:ext cx="126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계좌 개설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235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Palace Script MT" panose="030303020206070C0B05" pitchFamily="66" charset="0"/>
                <a:ea typeface="Roboto Bold" charset="0"/>
                <a:cs typeface="Roboto Bold" charset="0"/>
                <a:sym typeface="Roboto Bold" charset="0"/>
              </a:rPr>
              <a:t>자유시간</a:t>
            </a:r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의 비즈니스 모델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13</a:t>
            </a:r>
          </a:p>
        </p:txBody>
      </p:sp>
      <p:sp>
        <p:nvSpPr>
          <p:cNvPr id="12295" name="AutoShape 7"/>
          <p:cNvSpPr>
            <a:spLocks/>
          </p:cNvSpPr>
          <p:nvPr/>
        </p:nvSpPr>
        <p:spPr bwMode="auto">
          <a:xfrm>
            <a:off x="8868807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297" name="Rectangle 9"/>
          <p:cNvSpPr>
            <a:spLocks/>
          </p:cNvSpPr>
          <p:nvPr/>
        </p:nvSpPr>
        <p:spPr bwMode="auto">
          <a:xfrm>
            <a:off x="9166696" y="5610173"/>
            <a:ext cx="2841988" cy="17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어플 내 광고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및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대기번호판 </a:t>
            </a:r>
            <a:r>
              <a:rPr lang="en-US" altLang="ko-KR" sz="2000" dirty="0">
                <a:solidFill>
                  <a:srgbClr val="FFFFFF"/>
                </a:solidFill>
              </a:rPr>
              <a:t>LCD</a:t>
            </a: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등을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통한 광고</a:t>
            </a:r>
            <a:endParaRPr lang="en-US" altLang="en-US" sz="2000" dirty="0">
              <a:solidFill>
                <a:srgbClr val="FFFFFF"/>
              </a:solidFill>
            </a:endParaRPr>
          </a:p>
        </p:txBody>
      </p:sp>
      <p:sp>
        <p:nvSpPr>
          <p:cNvPr id="12300" name="AutoShape 12"/>
          <p:cNvSpPr>
            <a:spLocks/>
          </p:cNvSpPr>
          <p:nvPr/>
        </p:nvSpPr>
        <p:spPr bwMode="auto">
          <a:xfrm>
            <a:off x="971022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301" name="Rectangle 13"/>
          <p:cNvSpPr>
            <a:spLocks/>
          </p:cNvSpPr>
          <p:nvPr/>
        </p:nvSpPr>
        <p:spPr bwMode="auto">
          <a:xfrm>
            <a:off x="1417915" y="5019525"/>
            <a:ext cx="2440470" cy="793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기기 대여료 </a:t>
            </a:r>
            <a:endParaRPr lang="en-US" altLang="ko-KR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및 설치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2" name="Rectangle 14"/>
          <p:cNvSpPr>
            <a:spLocks/>
          </p:cNvSpPr>
          <p:nvPr/>
        </p:nvSpPr>
        <p:spPr bwMode="auto">
          <a:xfrm>
            <a:off x="1257662" y="5668888"/>
            <a:ext cx="2841988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순번대기표 기기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대여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또는 설치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4919914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306" name="Rectangle 18"/>
          <p:cNvSpPr>
            <a:spLocks/>
          </p:cNvSpPr>
          <p:nvPr/>
        </p:nvSpPr>
        <p:spPr bwMode="auto">
          <a:xfrm>
            <a:off x="5417668" y="5172833"/>
            <a:ext cx="2440471" cy="42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컨설팅 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7" name="Rectangle 19"/>
          <p:cNvSpPr>
            <a:spLocks/>
          </p:cNvSpPr>
          <p:nvPr/>
        </p:nvSpPr>
        <p:spPr bwMode="auto">
          <a:xfrm>
            <a:off x="5206554" y="5610173"/>
            <a:ext cx="2841988" cy="17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축적된 데이터 비교 분석 해당 장소의 컨설팅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403B7046-A2C0-4B97-B6C2-9B9FC0B2CD03}"/>
              </a:ext>
            </a:extLst>
          </p:cNvPr>
          <p:cNvSpPr/>
          <p:nvPr/>
        </p:nvSpPr>
        <p:spPr bwMode="auto">
          <a:xfrm>
            <a:off x="5271649" y="2975068"/>
            <a:ext cx="2732507" cy="1829724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07EF7A44-4983-444C-8953-DBA6A4C6C7D9}"/>
              </a:ext>
            </a:extLst>
          </p:cNvPr>
          <p:cNvSpPr/>
          <p:nvPr/>
        </p:nvSpPr>
        <p:spPr bwMode="auto">
          <a:xfrm>
            <a:off x="9207761" y="2975068"/>
            <a:ext cx="2732507" cy="1829724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1C60667D-8349-4377-814C-7CB5385F78BF}"/>
              </a:ext>
            </a:extLst>
          </p:cNvPr>
          <p:cNvSpPr/>
          <p:nvPr/>
        </p:nvSpPr>
        <p:spPr bwMode="auto">
          <a:xfrm>
            <a:off x="1326637" y="2975068"/>
            <a:ext cx="2732507" cy="1829724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xmlns="" id="{E18FFE70-43BD-4C7A-A0DD-7A376CD8B4FC}"/>
              </a:ext>
            </a:extLst>
          </p:cNvPr>
          <p:cNvSpPr>
            <a:spLocks/>
          </p:cNvSpPr>
          <p:nvPr/>
        </p:nvSpPr>
        <p:spPr bwMode="auto">
          <a:xfrm>
            <a:off x="9356205" y="5172833"/>
            <a:ext cx="2440471" cy="42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광고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2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528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BD30D3D-63CF-4F97-8B8B-05F4DD01D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856" y="7303207"/>
            <a:ext cx="1318009" cy="1318009"/>
          </a:xfrm>
          <a:prstGeom prst="rect">
            <a:avLst/>
          </a:prstGeom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14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8199" name="Rectangle 7"/>
          <p:cNvSpPr>
            <a:spLocks/>
          </p:cNvSpPr>
          <p:nvPr/>
        </p:nvSpPr>
        <p:spPr bwMode="auto">
          <a:xfrm>
            <a:off x="1071563" y="7181164"/>
            <a:ext cx="3254375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dirty="0"/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활용 방안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xmlns="" id="{F6E62A53-CE2E-4375-AC22-C2E1FA8E30C0}"/>
              </a:ext>
            </a:extLst>
          </p:cNvPr>
          <p:cNvSpPr>
            <a:spLocks/>
          </p:cNvSpPr>
          <p:nvPr/>
        </p:nvSpPr>
        <p:spPr bwMode="auto">
          <a:xfrm>
            <a:off x="2360649" y="5596880"/>
            <a:ext cx="3255963" cy="316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lvl="0" algn="ctr"/>
            <a:r>
              <a:rPr lang="ko-KR" altLang="en-US" sz="2400" dirty="0">
                <a:solidFill>
                  <a:srgbClr val="42BF9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창업 동아리</a:t>
            </a:r>
            <a:endParaRPr lang="en-US" altLang="ko-KR" dirty="0"/>
          </a:p>
          <a:p>
            <a:pPr algn="ctr"/>
            <a:r>
              <a:rPr lang="ko-KR" altLang="en-US" dirty="0"/>
              <a:t>서류 합격</a:t>
            </a:r>
            <a:endParaRPr lang="en-US" altLang="ko-KR" dirty="0"/>
          </a:p>
          <a:p>
            <a:pPr algn="ctr"/>
            <a:r>
              <a:rPr lang="ko-KR" altLang="en-US" dirty="0"/>
              <a:t>목요일 발표예정</a:t>
            </a:r>
            <a:endParaRPr lang="en-US" altLang="ko-KR" dirty="0"/>
          </a:p>
          <a:p>
            <a:pPr algn="ctr"/>
            <a:endParaRPr lang="en-US" altLang="ko-KR" dirty="0"/>
          </a:p>
          <a:p>
            <a:pPr lvl="0" algn="ctr"/>
            <a:r>
              <a:rPr lang="en-US" altLang="en-US" sz="2400" dirty="0">
                <a:solidFill>
                  <a:srgbClr val="42BF9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High success</a:t>
            </a:r>
          </a:p>
          <a:p>
            <a:pPr algn="ctr"/>
            <a:r>
              <a:rPr lang="ko-KR" altLang="en-US" dirty="0"/>
              <a:t>교내 강연 및 축제 등</a:t>
            </a:r>
            <a:endParaRPr lang="en-US" altLang="ko-KR" dirty="0"/>
          </a:p>
          <a:p>
            <a:pPr algn="ctr"/>
            <a:r>
              <a:rPr lang="ko-KR" altLang="en-US" dirty="0"/>
              <a:t>학교식당</a:t>
            </a:r>
            <a:endParaRPr lang="en-US" altLang="ko-KR" dirty="0"/>
          </a:p>
          <a:p>
            <a:pPr algn="ctr"/>
            <a:endParaRPr lang="en-US" altLang="ko-KR" dirty="0"/>
          </a:p>
          <a:p>
            <a:pPr lvl="0" algn="ctr"/>
            <a:r>
              <a:rPr lang="ko-KR" altLang="en-US" sz="2400" dirty="0" err="1">
                <a:solidFill>
                  <a:srgbClr val="42BF9F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한이음</a:t>
            </a:r>
            <a:endParaRPr lang="en-US" altLang="en-US" sz="2400" dirty="0">
              <a:solidFill>
                <a:srgbClr val="42BF9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  <a:p>
            <a:pPr algn="ctr"/>
            <a:r>
              <a:rPr lang="ko-KR" altLang="en-US" dirty="0"/>
              <a:t>외부 공모전 참가 신청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1162E9A2-4D19-4411-9234-6296A2077B5E}"/>
              </a:ext>
            </a:extLst>
          </p:cNvPr>
          <p:cNvSpPr/>
          <p:nvPr/>
        </p:nvSpPr>
        <p:spPr bwMode="auto">
          <a:xfrm>
            <a:off x="1821880" y="2572544"/>
            <a:ext cx="4221410" cy="2681766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82A40EC7-85F7-4CCC-B178-BA1B6C33C63C}"/>
              </a:ext>
            </a:extLst>
          </p:cNvPr>
          <p:cNvSpPr/>
          <p:nvPr/>
        </p:nvSpPr>
        <p:spPr bwMode="auto">
          <a:xfrm>
            <a:off x="7105526" y="2567443"/>
            <a:ext cx="4365426" cy="2681766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9" name="Line 5">
            <a:extLst>
              <a:ext uri="{FF2B5EF4-FFF2-40B4-BE49-F238E27FC236}">
                <a16:creationId xmlns:a16="http://schemas.microsoft.com/office/drawing/2014/main" xmlns="" id="{FCAC1544-D42E-46B3-8EE7-47CFC3C0E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xmlns="" id="{AF2C553A-E2E5-4406-8370-44D35531D655}"/>
              </a:ext>
            </a:extLst>
          </p:cNvPr>
          <p:cNvSpPr>
            <a:spLocks/>
          </p:cNvSpPr>
          <p:nvPr/>
        </p:nvSpPr>
        <p:spPr bwMode="auto">
          <a:xfrm>
            <a:off x="7782941" y="5596880"/>
            <a:ext cx="3255963" cy="316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lvl="0" algn="ctr"/>
            <a:r>
              <a:rPr lang="ko-KR" altLang="en-US" sz="2400" dirty="0">
                <a:solidFill>
                  <a:srgbClr val="42BF9F"/>
                </a:solidFill>
                <a:latin typeface="Helvetica Neue Medium" charset="0"/>
                <a:sym typeface="Helvetica Neue Medium" charset="0"/>
              </a:rPr>
              <a:t>기본 어플</a:t>
            </a:r>
            <a:endParaRPr lang="en-US" altLang="ko-KR" dirty="0"/>
          </a:p>
          <a:p>
            <a:pPr algn="ctr"/>
            <a:r>
              <a:rPr lang="ko-KR" altLang="en-US" dirty="0"/>
              <a:t>스마트폰 구입 시</a:t>
            </a:r>
            <a:endParaRPr lang="en-US" altLang="ko-KR" dirty="0"/>
          </a:p>
          <a:p>
            <a:pPr algn="ctr"/>
            <a:r>
              <a:rPr lang="ko-KR" altLang="en-US" dirty="0"/>
              <a:t>기본으로 설치된 어플로</a:t>
            </a:r>
            <a:endParaRPr lang="en-US" altLang="ko-KR" dirty="0"/>
          </a:p>
          <a:p>
            <a:pPr algn="ctr"/>
            <a:r>
              <a:rPr lang="ko-KR" altLang="en-US" dirty="0"/>
              <a:t>등록할 예정</a:t>
            </a:r>
            <a:endParaRPr lang="en-US" altLang="ko-KR" dirty="0"/>
          </a:p>
          <a:p>
            <a:pPr algn="ctr"/>
            <a:endParaRPr lang="en-US" altLang="ko-KR" dirty="0"/>
          </a:p>
          <a:p>
            <a:pPr lvl="0" algn="ctr"/>
            <a:r>
              <a:rPr lang="ko-KR" altLang="en-US" sz="2400" dirty="0">
                <a:solidFill>
                  <a:srgbClr val="42BF9F"/>
                </a:solidFill>
                <a:latin typeface="Helvetica Neue Medium" charset="0"/>
                <a:sym typeface="Helvetica Neue Medium" charset="0"/>
              </a:rPr>
              <a:t>세계화</a:t>
            </a:r>
            <a:endParaRPr lang="en-US" altLang="ko-KR" sz="2400" dirty="0">
              <a:solidFill>
                <a:srgbClr val="42BF9F"/>
              </a:solidFill>
              <a:latin typeface="Helvetica Neue Medium" charset="0"/>
              <a:sym typeface="Helvetica Neue Medium" charset="0"/>
            </a:endParaRPr>
          </a:p>
          <a:p>
            <a:pPr algn="ctr"/>
            <a:r>
              <a:rPr lang="ko-KR" altLang="en-US" dirty="0"/>
              <a:t>공항에서의 사용</a:t>
            </a:r>
            <a:endParaRPr lang="en-US" altLang="ko-KR" dirty="0"/>
          </a:p>
          <a:p>
            <a:pPr algn="ctr"/>
            <a:r>
              <a:rPr lang="ko-KR" altLang="en-US" dirty="0"/>
              <a:t>및 해외까지 진출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5561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적용 기술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15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xmlns="" id="{E41526CA-AEDB-44AB-A18B-99D22328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50F7ABBA-6E3D-4FE2-99B5-43AA7E1559DF}"/>
              </a:ext>
            </a:extLst>
          </p:cNvPr>
          <p:cNvSpPr/>
          <p:nvPr/>
        </p:nvSpPr>
        <p:spPr bwMode="auto">
          <a:xfrm>
            <a:off x="758522" y="4372753"/>
            <a:ext cx="1609606" cy="162302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62908E5-C7A3-4C0C-827D-8DCDEE24BD2F}"/>
              </a:ext>
            </a:extLst>
          </p:cNvPr>
          <p:cNvSpPr/>
          <p:nvPr/>
        </p:nvSpPr>
        <p:spPr bwMode="auto">
          <a:xfrm>
            <a:off x="10626876" y="6168531"/>
            <a:ext cx="1609606" cy="1623021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E4F2B010-8665-416D-978A-71DC173C4062}"/>
              </a:ext>
            </a:extLst>
          </p:cNvPr>
          <p:cNvSpPr/>
          <p:nvPr/>
        </p:nvSpPr>
        <p:spPr bwMode="auto">
          <a:xfrm>
            <a:off x="639936" y="4115896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EAEE9FEC-8DCA-4303-B562-13B0F63A12C3}"/>
              </a:ext>
            </a:extLst>
          </p:cNvPr>
          <p:cNvSpPr/>
          <p:nvPr/>
        </p:nvSpPr>
        <p:spPr bwMode="auto">
          <a:xfrm>
            <a:off x="5780558" y="6168531"/>
            <a:ext cx="1609606" cy="1623021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0E59EBD4-6885-4796-A0CB-AA519348B10A}"/>
              </a:ext>
            </a:extLst>
          </p:cNvPr>
          <p:cNvSpPr/>
          <p:nvPr/>
        </p:nvSpPr>
        <p:spPr bwMode="auto">
          <a:xfrm>
            <a:off x="5792308" y="4403977"/>
            <a:ext cx="1609606" cy="1623021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F4832CAB-3CD7-474D-9E81-87E077630EDA}"/>
              </a:ext>
            </a:extLst>
          </p:cNvPr>
          <p:cNvSpPr/>
          <p:nvPr/>
        </p:nvSpPr>
        <p:spPr bwMode="auto">
          <a:xfrm>
            <a:off x="5662945" y="4108276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8C5731F4-2391-413B-A042-474331021BF6}"/>
              </a:ext>
            </a:extLst>
          </p:cNvPr>
          <p:cNvSpPr/>
          <p:nvPr/>
        </p:nvSpPr>
        <p:spPr bwMode="auto">
          <a:xfrm>
            <a:off x="3280223" y="4407176"/>
            <a:ext cx="1609606" cy="1623021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D9833C9E-3170-47AF-BF7C-E8066E06C4E0}"/>
              </a:ext>
            </a:extLst>
          </p:cNvPr>
          <p:cNvSpPr/>
          <p:nvPr/>
        </p:nvSpPr>
        <p:spPr bwMode="auto">
          <a:xfrm>
            <a:off x="8244574" y="4416019"/>
            <a:ext cx="1609606" cy="1623021"/>
          </a:xfrm>
          <a:prstGeom prst="round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5BA2D26B-99F0-4A01-A3FC-8B7E83849B62}"/>
              </a:ext>
            </a:extLst>
          </p:cNvPr>
          <p:cNvSpPr/>
          <p:nvPr/>
        </p:nvSpPr>
        <p:spPr bwMode="auto">
          <a:xfrm>
            <a:off x="10626876" y="4371825"/>
            <a:ext cx="1609606" cy="1623021"/>
          </a:xfrm>
          <a:prstGeom prst="round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E1E39C7E-C6FC-4A3D-8040-92989CAEC907}"/>
              </a:ext>
            </a:extLst>
          </p:cNvPr>
          <p:cNvSpPr/>
          <p:nvPr/>
        </p:nvSpPr>
        <p:spPr bwMode="auto">
          <a:xfrm>
            <a:off x="8122179" y="4120318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5B7ACB3B-8EC7-46BB-A7F8-7C690904A3E4}"/>
              </a:ext>
            </a:extLst>
          </p:cNvPr>
          <p:cNvSpPr/>
          <p:nvPr/>
        </p:nvSpPr>
        <p:spPr bwMode="auto">
          <a:xfrm>
            <a:off x="3280223" y="6168531"/>
            <a:ext cx="1609606" cy="1623021"/>
          </a:xfrm>
          <a:prstGeom prst="round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xmlns="" id="{41D6D2D1-AEC9-4768-8363-3F07FAECC4F4}"/>
              </a:ext>
            </a:extLst>
          </p:cNvPr>
          <p:cNvSpPr/>
          <p:nvPr/>
        </p:nvSpPr>
        <p:spPr bwMode="auto">
          <a:xfrm>
            <a:off x="3168605" y="4116275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71" name="AutoShape 8">
            <a:extLst>
              <a:ext uri="{FF2B5EF4-FFF2-40B4-BE49-F238E27FC236}">
                <a16:creationId xmlns:a16="http://schemas.microsoft.com/office/drawing/2014/main" xmlns="" id="{C2B0C39E-3CB5-4CA5-9728-3FABEF6F1690}"/>
              </a:ext>
            </a:extLst>
          </p:cNvPr>
          <p:cNvSpPr>
            <a:spLocks/>
          </p:cNvSpPr>
          <p:nvPr/>
        </p:nvSpPr>
        <p:spPr bwMode="auto">
          <a:xfrm>
            <a:off x="704304" y="3081021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xmlns="" id="{86D2F6ED-3C2D-4987-BF50-75D8F671387E}"/>
              </a:ext>
            </a:extLst>
          </p:cNvPr>
          <p:cNvSpPr>
            <a:spLocks/>
          </p:cNvSpPr>
          <p:nvPr/>
        </p:nvSpPr>
        <p:spPr bwMode="auto">
          <a:xfrm>
            <a:off x="1386217" y="3332846"/>
            <a:ext cx="46508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App</a:t>
            </a:r>
          </a:p>
        </p:txBody>
      </p:sp>
      <p:sp>
        <p:nvSpPr>
          <p:cNvPr id="73" name="AutoShape 8">
            <a:extLst>
              <a:ext uri="{FF2B5EF4-FFF2-40B4-BE49-F238E27FC236}">
                <a16:creationId xmlns:a16="http://schemas.microsoft.com/office/drawing/2014/main" xmlns="" id="{DAC6ABE4-1CA6-4DCE-AA6C-6CA259EEB1F6}"/>
              </a:ext>
            </a:extLst>
          </p:cNvPr>
          <p:cNvSpPr>
            <a:spLocks/>
          </p:cNvSpPr>
          <p:nvPr/>
        </p:nvSpPr>
        <p:spPr bwMode="auto">
          <a:xfrm>
            <a:off x="3200575" y="3076599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xmlns="" id="{42170A22-3321-4FA2-ACD8-055F644417F2}"/>
              </a:ext>
            </a:extLst>
          </p:cNvPr>
          <p:cNvSpPr>
            <a:spLocks/>
          </p:cNvSpPr>
          <p:nvPr/>
        </p:nvSpPr>
        <p:spPr bwMode="auto">
          <a:xfrm>
            <a:off x="3235374" y="3328424"/>
            <a:ext cx="1657719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Communication</a:t>
            </a:r>
          </a:p>
        </p:txBody>
      </p:sp>
      <p:sp>
        <p:nvSpPr>
          <p:cNvPr id="75" name="AutoShape 8">
            <a:extLst>
              <a:ext uri="{FF2B5EF4-FFF2-40B4-BE49-F238E27FC236}">
                <a16:creationId xmlns:a16="http://schemas.microsoft.com/office/drawing/2014/main" xmlns="" id="{BECB0A76-0388-4684-9204-6DAEB6459528}"/>
              </a:ext>
            </a:extLst>
          </p:cNvPr>
          <p:cNvSpPr>
            <a:spLocks/>
          </p:cNvSpPr>
          <p:nvPr/>
        </p:nvSpPr>
        <p:spPr bwMode="auto">
          <a:xfrm>
            <a:off x="5745730" y="3058160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6" name="Rectangle 10">
            <a:extLst>
              <a:ext uri="{FF2B5EF4-FFF2-40B4-BE49-F238E27FC236}">
                <a16:creationId xmlns:a16="http://schemas.microsoft.com/office/drawing/2014/main" xmlns="" id="{D41BDE18-CAD0-4075-AE5C-810B05A31927}"/>
              </a:ext>
            </a:extLst>
          </p:cNvPr>
          <p:cNvSpPr>
            <a:spLocks/>
          </p:cNvSpPr>
          <p:nvPr/>
        </p:nvSpPr>
        <p:spPr bwMode="auto">
          <a:xfrm>
            <a:off x="6133628" y="3186726"/>
            <a:ext cx="952397" cy="60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Server &amp;</a:t>
            </a:r>
          </a:p>
          <a:p>
            <a:pPr algn="ctr"/>
            <a:r>
              <a:rPr lang="en-US" altLang="en-US" dirty="0">
                <a:solidFill>
                  <a:schemeClr val="accent1"/>
                </a:solidFill>
              </a:rPr>
              <a:t>cloud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xmlns="" id="{994FA7A5-1685-46FF-A90D-89859F05B48C}"/>
              </a:ext>
            </a:extLst>
          </p:cNvPr>
          <p:cNvSpPr>
            <a:spLocks/>
          </p:cNvSpPr>
          <p:nvPr/>
        </p:nvSpPr>
        <p:spPr bwMode="auto">
          <a:xfrm>
            <a:off x="8228161" y="3085442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xmlns="" id="{BB1189BA-14AB-42B3-9C6C-2C59E6EC2FCC}"/>
              </a:ext>
            </a:extLst>
          </p:cNvPr>
          <p:cNvSpPr>
            <a:spLocks/>
          </p:cNvSpPr>
          <p:nvPr/>
        </p:nvSpPr>
        <p:spPr bwMode="auto">
          <a:xfrm>
            <a:off x="8615121" y="3337267"/>
            <a:ext cx="1054989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Hardware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" name="사각형: 둥근 모서리 49">
            <a:extLst>
              <a:ext uri="{FF2B5EF4-FFF2-40B4-BE49-F238E27FC236}">
                <a16:creationId xmlns:a16="http://schemas.microsoft.com/office/drawing/2014/main" xmlns="" id="{41D6D2D1-AEC9-4768-8363-3F07FAECC4F4}"/>
              </a:ext>
            </a:extLst>
          </p:cNvPr>
          <p:cNvSpPr/>
          <p:nvPr/>
        </p:nvSpPr>
        <p:spPr bwMode="auto">
          <a:xfrm>
            <a:off x="10509263" y="4097835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0" name="AutoShape 8">
            <a:extLst>
              <a:ext uri="{FF2B5EF4-FFF2-40B4-BE49-F238E27FC236}">
                <a16:creationId xmlns:a16="http://schemas.microsoft.com/office/drawing/2014/main" xmlns="" id="{DAC6ABE4-1CA6-4DCE-AA6C-6CA259EEB1F6}"/>
              </a:ext>
            </a:extLst>
          </p:cNvPr>
          <p:cNvSpPr>
            <a:spLocks/>
          </p:cNvSpPr>
          <p:nvPr/>
        </p:nvSpPr>
        <p:spPr bwMode="auto">
          <a:xfrm>
            <a:off x="10541233" y="3058159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xmlns="" id="{42170A22-3321-4FA2-ACD8-055F644417F2}"/>
              </a:ext>
            </a:extLst>
          </p:cNvPr>
          <p:cNvSpPr>
            <a:spLocks/>
          </p:cNvSpPr>
          <p:nvPr/>
        </p:nvSpPr>
        <p:spPr bwMode="auto">
          <a:xfrm>
            <a:off x="10973078" y="3309984"/>
            <a:ext cx="965221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Software</a:t>
            </a:r>
          </a:p>
        </p:txBody>
      </p:sp>
      <p:sp>
        <p:nvSpPr>
          <p:cNvPr id="31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25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프로젝트 추진 비용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16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235902"/>
              </p:ext>
            </p:extLst>
          </p:nvPr>
        </p:nvGraphicFramePr>
        <p:xfrm>
          <a:off x="1464905" y="2428528"/>
          <a:ext cx="10150063" cy="5726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Worksheet" r:id="rId4" imgW="5208439" imgH="2937718" progId="Excel.Sheet.12">
                  <p:embed/>
                </p:oleObj>
              </mc:Choice>
              <mc:Fallback>
                <p:oleObj name="Worksheet" r:id="rId4" imgW="5208439" imgH="2937718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4905" y="2428528"/>
                        <a:ext cx="10150063" cy="5726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341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계발 계획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17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1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자유시간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9A3E88F-63EB-4AF6-A185-70AFCB53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0" y="2858131"/>
            <a:ext cx="10842061" cy="4767065"/>
          </a:xfrm>
          <a:prstGeom prst="rect">
            <a:avLst/>
          </a:prstGeom>
        </p:spPr>
      </p:pic>
      <p:sp>
        <p:nvSpPr>
          <p:cNvPr id="10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356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xmlns="" id="{59D850C4-5CED-4AD2-8F9F-77815D3725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603" r="12603"/>
          <a:stretch>
            <a:fillRect/>
          </a:stretch>
        </p:blipFill>
        <p:spPr>
          <a:xfrm>
            <a:off x="-1588" y="2004270"/>
            <a:ext cx="13036551" cy="776996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0972388-A773-469C-A705-7F2E2828977F}"/>
              </a:ext>
            </a:extLst>
          </p:cNvPr>
          <p:cNvSpPr/>
          <p:nvPr/>
        </p:nvSpPr>
        <p:spPr bwMode="auto">
          <a:xfrm>
            <a:off x="7798544" y="4300736"/>
            <a:ext cx="432048" cy="29507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8316913" y="741363"/>
            <a:ext cx="4362450" cy="2994025"/>
          </a:xfrm>
        </p:spPr>
        <p:txBody>
          <a:bodyPr anchor="t"/>
          <a:lstStyle/>
          <a:p>
            <a:r>
              <a:rPr lang="en-US" altLang="en-US" sz="9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Q</a:t>
            </a:r>
            <a:r>
              <a:rPr lang="ko-KR" altLang="en-US" sz="9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en-US" altLang="ko-KR" sz="9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&amp;</a:t>
            </a:r>
            <a:r>
              <a:rPr lang="ko-KR" altLang="en-US" sz="9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en-US" altLang="ko-KR" sz="9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A</a:t>
            </a:r>
            <a:endParaRPr lang="en-US" altLang="en-US" sz="96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8347075" y="422275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50C20A6-22FA-4694-ADAD-5CBA3E9154F9}"/>
              </a:ext>
            </a:extLst>
          </p:cNvPr>
          <p:cNvSpPr/>
          <p:nvPr/>
        </p:nvSpPr>
        <p:spPr>
          <a:xfrm>
            <a:off x="4990232" y="3997094"/>
            <a:ext cx="37745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69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목 차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243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47" name="Oval 7"/>
          <p:cNvSpPr>
            <a:spLocks/>
          </p:cNvSpPr>
          <p:nvPr/>
        </p:nvSpPr>
        <p:spPr bwMode="auto">
          <a:xfrm>
            <a:off x="2109912" y="3395990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49" name="Rectangle 9"/>
          <p:cNvSpPr>
            <a:spLocks/>
          </p:cNvSpPr>
          <p:nvPr/>
        </p:nvSpPr>
        <p:spPr bwMode="auto">
          <a:xfrm>
            <a:off x="3235187" y="3652664"/>
            <a:ext cx="1517512" cy="7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팀 소개 </a:t>
            </a:r>
            <a:endParaRPr lang="en-US" altLang="en-US" sz="2000" b="1" dirty="0"/>
          </a:p>
        </p:txBody>
      </p:sp>
      <p:sp>
        <p:nvSpPr>
          <p:cNvPr id="10251" name="Oval 11"/>
          <p:cNvSpPr>
            <a:spLocks/>
          </p:cNvSpPr>
          <p:nvPr/>
        </p:nvSpPr>
        <p:spPr bwMode="auto">
          <a:xfrm>
            <a:off x="2109912" y="4953312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2" name="Rectangle 12"/>
          <p:cNvSpPr>
            <a:spLocks/>
          </p:cNvSpPr>
          <p:nvPr/>
        </p:nvSpPr>
        <p:spPr bwMode="auto">
          <a:xfrm>
            <a:off x="3250610" y="5227616"/>
            <a:ext cx="2027654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개요</a:t>
            </a:r>
            <a:endParaRPr lang="en-US" altLang="en-US" sz="2000" b="1" dirty="0"/>
          </a:p>
        </p:txBody>
      </p:sp>
      <p:sp>
        <p:nvSpPr>
          <p:cNvPr id="10253" name="AutoShape 13"/>
          <p:cNvSpPr>
            <a:spLocks/>
          </p:cNvSpPr>
          <p:nvPr/>
        </p:nvSpPr>
        <p:spPr bwMode="auto">
          <a:xfrm>
            <a:off x="2410278" y="5259970"/>
            <a:ext cx="314310" cy="2769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30" y="0"/>
                </a:moveTo>
                <a:lnTo>
                  <a:pt x="1350" y="0"/>
                </a:lnTo>
                <a:lnTo>
                  <a:pt x="1350" y="2598"/>
                </a:lnTo>
                <a:lnTo>
                  <a:pt x="20430" y="2598"/>
                </a:lnTo>
                <a:lnTo>
                  <a:pt x="20430" y="0"/>
                </a:lnTo>
                <a:close/>
                <a:moveTo>
                  <a:pt x="21600" y="13551"/>
                </a:moveTo>
                <a:lnTo>
                  <a:pt x="21600" y="10647"/>
                </a:lnTo>
                <a:lnTo>
                  <a:pt x="20430" y="3872"/>
                </a:lnTo>
                <a:lnTo>
                  <a:pt x="1350" y="3872"/>
                </a:lnTo>
                <a:lnTo>
                  <a:pt x="0" y="10647"/>
                </a:lnTo>
                <a:lnTo>
                  <a:pt x="0" y="13551"/>
                </a:lnTo>
                <a:lnTo>
                  <a:pt x="1350" y="13551"/>
                </a:lnTo>
                <a:lnTo>
                  <a:pt x="1350" y="21600"/>
                </a:lnTo>
                <a:lnTo>
                  <a:pt x="13320" y="21600"/>
                </a:lnTo>
                <a:lnTo>
                  <a:pt x="13320" y="13551"/>
                </a:lnTo>
                <a:lnTo>
                  <a:pt x="18135" y="13551"/>
                </a:lnTo>
                <a:lnTo>
                  <a:pt x="18135" y="21600"/>
                </a:lnTo>
                <a:lnTo>
                  <a:pt x="20430" y="21600"/>
                </a:lnTo>
                <a:lnTo>
                  <a:pt x="20430" y="13551"/>
                </a:lnTo>
                <a:lnTo>
                  <a:pt x="21600" y="13551"/>
                </a:lnTo>
                <a:close/>
                <a:moveTo>
                  <a:pt x="10800" y="19002"/>
                </a:moveTo>
                <a:lnTo>
                  <a:pt x="3645" y="19002"/>
                </a:lnTo>
                <a:lnTo>
                  <a:pt x="3645" y="13551"/>
                </a:lnTo>
                <a:lnTo>
                  <a:pt x="10800" y="13551"/>
                </a:lnTo>
                <a:lnTo>
                  <a:pt x="10800" y="19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55" name="Oval 15"/>
          <p:cNvSpPr>
            <a:spLocks/>
          </p:cNvSpPr>
          <p:nvPr/>
        </p:nvSpPr>
        <p:spPr bwMode="auto">
          <a:xfrm>
            <a:off x="2109912" y="6532984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6" name="Rectangle 16"/>
          <p:cNvSpPr>
            <a:spLocks/>
          </p:cNvSpPr>
          <p:nvPr/>
        </p:nvSpPr>
        <p:spPr bwMode="auto">
          <a:xfrm>
            <a:off x="3250831" y="6787802"/>
            <a:ext cx="3611609" cy="133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제안 배경</a:t>
            </a:r>
            <a:endParaRPr lang="en-US" altLang="en-US" sz="2000" b="1" dirty="0"/>
          </a:p>
        </p:txBody>
      </p:sp>
      <p:sp>
        <p:nvSpPr>
          <p:cNvPr id="10259" name="Oval 19"/>
          <p:cNvSpPr>
            <a:spLocks/>
          </p:cNvSpPr>
          <p:nvPr/>
        </p:nvSpPr>
        <p:spPr bwMode="auto">
          <a:xfrm>
            <a:off x="7726536" y="4966589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0" name="Rectangle 20"/>
          <p:cNvSpPr>
            <a:spLocks/>
          </p:cNvSpPr>
          <p:nvPr/>
        </p:nvSpPr>
        <p:spPr bwMode="auto">
          <a:xfrm>
            <a:off x="8867455" y="5221406"/>
            <a:ext cx="3611609" cy="13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구상도 및 시나리오</a:t>
            </a:r>
            <a:endParaRPr lang="en-US" altLang="en-US" sz="2000" b="1" dirty="0"/>
          </a:p>
        </p:txBody>
      </p:sp>
      <p:sp>
        <p:nvSpPr>
          <p:cNvPr id="10263" name="Oval 23"/>
          <p:cNvSpPr>
            <a:spLocks/>
          </p:cNvSpPr>
          <p:nvPr/>
        </p:nvSpPr>
        <p:spPr bwMode="auto">
          <a:xfrm>
            <a:off x="7726536" y="3409268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4" name="Rectangle 24"/>
          <p:cNvSpPr>
            <a:spLocks/>
          </p:cNvSpPr>
          <p:nvPr/>
        </p:nvSpPr>
        <p:spPr bwMode="auto">
          <a:xfrm>
            <a:off x="8867455" y="3663830"/>
            <a:ext cx="3611609" cy="133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주요기능 </a:t>
            </a:r>
            <a:endParaRPr lang="en-US" altLang="en-US" sz="2000" b="1" dirty="0"/>
          </a:p>
        </p:txBody>
      </p:sp>
      <p:sp>
        <p:nvSpPr>
          <p:cNvPr id="10265" name="AutoShape 25"/>
          <p:cNvSpPr>
            <a:spLocks/>
          </p:cNvSpPr>
          <p:nvPr/>
        </p:nvSpPr>
        <p:spPr bwMode="auto">
          <a:xfrm>
            <a:off x="8019985" y="3692678"/>
            <a:ext cx="328146" cy="292076"/>
          </a:xfrm>
          <a:custGeom>
            <a:avLst/>
            <a:gdLst>
              <a:gd name="T0" fmla="*/ 10800 w 21600"/>
              <a:gd name="T1" fmla="+- 0 10855 111"/>
              <a:gd name="T2" fmla="*/ 10855 h 21489"/>
              <a:gd name="T3" fmla="*/ 10800 w 21600"/>
              <a:gd name="T4" fmla="+- 0 10855 111"/>
              <a:gd name="T5" fmla="*/ 10855 h 21489"/>
              <a:gd name="T6" fmla="*/ 10800 w 21600"/>
              <a:gd name="T7" fmla="+- 0 10855 111"/>
              <a:gd name="T8" fmla="*/ 10855 h 21489"/>
              <a:gd name="T9" fmla="*/ 10800 w 21600"/>
              <a:gd name="T10" fmla="+- 0 10855 111"/>
              <a:gd name="T11" fmla="*/ 10855 h 2148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489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67" name="Oval 27"/>
          <p:cNvSpPr>
            <a:spLocks/>
          </p:cNvSpPr>
          <p:nvPr/>
        </p:nvSpPr>
        <p:spPr bwMode="auto">
          <a:xfrm>
            <a:off x="7726536" y="6546261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8" name="Rectangle 28"/>
          <p:cNvSpPr>
            <a:spLocks/>
          </p:cNvSpPr>
          <p:nvPr/>
        </p:nvSpPr>
        <p:spPr bwMode="auto">
          <a:xfrm>
            <a:off x="8939463" y="6778745"/>
            <a:ext cx="3611609" cy="133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적용 기술</a:t>
            </a:r>
            <a:endParaRPr lang="en-US" altLang="en-US" sz="2000" b="1" dirty="0"/>
          </a:p>
        </p:txBody>
      </p:sp>
      <p:sp>
        <p:nvSpPr>
          <p:cNvPr id="10269" name="AutoShape 29"/>
          <p:cNvSpPr>
            <a:spLocks/>
          </p:cNvSpPr>
          <p:nvPr/>
        </p:nvSpPr>
        <p:spPr bwMode="auto">
          <a:xfrm>
            <a:off x="8049061" y="5262748"/>
            <a:ext cx="244598" cy="3341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79" y="17651"/>
                </a:moveTo>
                <a:cubicBezTo>
                  <a:pt x="9239" y="17651"/>
                  <a:pt x="8240" y="18592"/>
                  <a:pt x="8240" y="19716"/>
                </a:cubicBezTo>
                <a:cubicBezTo>
                  <a:pt x="8240" y="20841"/>
                  <a:pt x="9239" y="21600"/>
                  <a:pt x="10779" y="21600"/>
                </a:cubicBezTo>
                <a:cubicBezTo>
                  <a:pt x="12361" y="21600"/>
                  <a:pt x="13360" y="20841"/>
                  <a:pt x="13360" y="19716"/>
                </a:cubicBezTo>
                <a:cubicBezTo>
                  <a:pt x="13360" y="18592"/>
                  <a:pt x="12361" y="17651"/>
                  <a:pt x="10779" y="17651"/>
                </a:cubicBezTo>
                <a:close/>
                <a:moveTo>
                  <a:pt x="2830" y="0"/>
                </a:moveTo>
                <a:cubicBezTo>
                  <a:pt x="1290" y="0"/>
                  <a:pt x="0" y="1033"/>
                  <a:pt x="0" y="2066"/>
                </a:cubicBezTo>
                <a:cubicBezTo>
                  <a:pt x="0" y="3099"/>
                  <a:pt x="1415" y="3949"/>
                  <a:pt x="2830" y="3949"/>
                </a:cubicBezTo>
                <a:cubicBezTo>
                  <a:pt x="4245" y="3949"/>
                  <a:pt x="5410" y="3099"/>
                  <a:pt x="5410" y="2066"/>
                </a:cubicBezTo>
                <a:cubicBezTo>
                  <a:pt x="5410" y="1033"/>
                  <a:pt x="4120" y="0"/>
                  <a:pt x="2830" y="0"/>
                </a:cubicBezTo>
                <a:close/>
                <a:moveTo>
                  <a:pt x="2830" y="6015"/>
                </a:moveTo>
                <a:cubicBezTo>
                  <a:pt x="1290" y="6015"/>
                  <a:pt x="0" y="6775"/>
                  <a:pt x="0" y="7899"/>
                </a:cubicBezTo>
                <a:cubicBezTo>
                  <a:pt x="0" y="9023"/>
                  <a:pt x="1415" y="9752"/>
                  <a:pt x="2830" y="9752"/>
                </a:cubicBezTo>
                <a:cubicBezTo>
                  <a:pt x="4245" y="9752"/>
                  <a:pt x="5410" y="9023"/>
                  <a:pt x="5410" y="7899"/>
                </a:cubicBezTo>
                <a:cubicBezTo>
                  <a:pt x="5410" y="6775"/>
                  <a:pt x="4120" y="6015"/>
                  <a:pt x="2830" y="6015"/>
                </a:cubicBezTo>
                <a:close/>
                <a:moveTo>
                  <a:pt x="2830" y="11818"/>
                </a:moveTo>
                <a:cubicBezTo>
                  <a:pt x="1290" y="11818"/>
                  <a:pt x="0" y="12668"/>
                  <a:pt x="0" y="13701"/>
                </a:cubicBezTo>
                <a:cubicBezTo>
                  <a:pt x="0" y="14734"/>
                  <a:pt x="1415" y="15767"/>
                  <a:pt x="2830" y="15767"/>
                </a:cubicBezTo>
                <a:cubicBezTo>
                  <a:pt x="4245" y="15767"/>
                  <a:pt x="5410" y="14734"/>
                  <a:pt x="5410" y="13701"/>
                </a:cubicBezTo>
                <a:cubicBezTo>
                  <a:pt x="5410" y="12668"/>
                  <a:pt x="4120" y="11818"/>
                  <a:pt x="2830" y="11818"/>
                </a:cubicBezTo>
                <a:close/>
                <a:moveTo>
                  <a:pt x="18770" y="3949"/>
                </a:moveTo>
                <a:cubicBezTo>
                  <a:pt x="20310" y="3949"/>
                  <a:pt x="21600" y="3099"/>
                  <a:pt x="21600" y="2066"/>
                </a:cubicBezTo>
                <a:cubicBezTo>
                  <a:pt x="21600" y="1033"/>
                  <a:pt x="20185" y="0"/>
                  <a:pt x="18770" y="0"/>
                </a:cubicBezTo>
                <a:cubicBezTo>
                  <a:pt x="17355" y="0"/>
                  <a:pt x="16190" y="1033"/>
                  <a:pt x="16190" y="2066"/>
                </a:cubicBezTo>
                <a:cubicBezTo>
                  <a:pt x="16190" y="3099"/>
                  <a:pt x="17480" y="3949"/>
                  <a:pt x="18770" y="3949"/>
                </a:cubicBezTo>
                <a:close/>
                <a:moveTo>
                  <a:pt x="10779" y="11818"/>
                </a:moveTo>
                <a:cubicBezTo>
                  <a:pt x="9239" y="11818"/>
                  <a:pt x="8240" y="12668"/>
                  <a:pt x="8240" y="13701"/>
                </a:cubicBezTo>
                <a:cubicBezTo>
                  <a:pt x="8240" y="14734"/>
                  <a:pt x="9239" y="15767"/>
                  <a:pt x="10779" y="15767"/>
                </a:cubicBezTo>
                <a:cubicBezTo>
                  <a:pt x="12361" y="15767"/>
                  <a:pt x="13360" y="14734"/>
                  <a:pt x="13360" y="13701"/>
                </a:cubicBezTo>
                <a:cubicBezTo>
                  <a:pt x="13360" y="12668"/>
                  <a:pt x="12361" y="11818"/>
                  <a:pt x="10779" y="11818"/>
                </a:cubicBezTo>
                <a:close/>
                <a:moveTo>
                  <a:pt x="18770" y="11818"/>
                </a:moveTo>
                <a:cubicBezTo>
                  <a:pt x="17480" y="11818"/>
                  <a:pt x="16190" y="12668"/>
                  <a:pt x="16190" y="13701"/>
                </a:cubicBezTo>
                <a:cubicBezTo>
                  <a:pt x="16190" y="14734"/>
                  <a:pt x="17355" y="15767"/>
                  <a:pt x="18770" y="15767"/>
                </a:cubicBezTo>
                <a:cubicBezTo>
                  <a:pt x="20185" y="15767"/>
                  <a:pt x="21600" y="14734"/>
                  <a:pt x="21600" y="13701"/>
                </a:cubicBezTo>
                <a:cubicBezTo>
                  <a:pt x="21600" y="12668"/>
                  <a:pt x="20310" y="11818"/>
                  <a:pt x="18770" y="11818"/>
                </a:cubicBezTo>
                <a:close/>
                <a:moveTo>
                  <a:pt x="18770" y="6015"/>
                </a:moveTo>
                <a:cubicBezTo>
                  <a:pt x="17480" y="6015"/>
                  <a:pt x="16190" y="6775"/>
                  <a:pt x="16190" y="7899"/>
                </a:cubicBezTo>
                <a:cubicBezTo>
                  <a:pt x="16190" y="9023"/>
                  <a:pt x="17355" y="9752"/>
                  <a:pt x="18770" y="9752"/>
                </a:cubicBezTo>
                <a:cubicBezTo>
                  <a:pt x="20185" y="9752"/>
                  <a:pt x="21600" y="9023"/>
                  <a:pt x="21600" y="7899"/>
                </a:cubicBezTo>
                <a:cubicBezTo>
                  <a:pt x="21600" y="6775"/>
                  <a:pt x="20310" y="6015"/>
                  <a:pt x="18770" y="6015"/>
                </a:cubicBezTo>
                <a:close/>
                <a:moveTo>
                  <a:pt x="10779" y="6015"/>
                </a:moveTo>
                <a:cubicBezTo>
                  <a:pt x="9239" y="6015"/>
                  <a:pt x="8240" y="6775"/>
                  <a:pt x="8240" y="7899"/>
                </a:cubicBezTo>
                <a:cubicBezTo>
                  <a:pt x="8240" y="9023"/>
                  <a:pt x="9239" y="9752"/>
                  <a:pt x="10779" y="9752"/>
                </a:cubicBezTo>
                <a:cubicBezTo>
                  <a:pt x="12361" y="9752"/>
                  <a:pt x="13360" y="9023"/>
                  <a:pt x="13360" y="7899"/>
                </a:cubicBezTo>
                <a:cubicBezTo>
                  <a:pt x="13360" y="6775"/>
                  <a:pt x="12361" y="6015"/>
                  <a:pt x="10779" y="6015"/>
                </a:cubicBezTo>
                <a:close/>
                <a:moveTo>
                  <a:pt x="10779" y="0"/>
                </a:moveTo>
                <a:cubicBezTo>
                  <a:pt x="9239" y="0"/>
                  <a:pt x="8240" y="1033"/>
                  <a:pt x="8240" y="2066"/>
                </a:cubicBezTo>
                <a:cubicBezTo>
                  <a:pt x="8240" y="3099"/>
                  <a:pt x="9239" y="3949"/>
                  <a:pt x="10779" y="3949"/>
                </a:cubicBezTo>
                <a:cubicBezTo>
                  <a:pt x="12361" y="3949"/>
                  <a:pt x="13360" y="3099"/>
                  <a:pt x="13360" y="2066"/>
                </a:cubicBezTo>
                <a:cubicBezTo>
                  <a:pt x="13360" y="1033"/>
                  <a:pt x="12361" y="0"/>
                  <a:pt x="107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xmlns="" id="{CB3ECF8E-CDC0-4233-AEDE-DB27BC5CA387}"/>
              </a:ext>
            </a:extLst>
          </p:cNvPr>
          <p:cNvSpPr>
            <a:spLocks/>
          </p:cNvSpPr>
          <p:nvPr/>
        </p:nvSpPr>
        <p:spPr bwMode="auto">
          <a:xfrm>
            <a:off x="2407894" y="3620002"/>
            <a:ext cx="278082" cy="4647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48" y="3604"/>
                </a:moveTo>
                <a:cubicBezTo>
                  <a:pt x="14926" y="3604"/>
                  <a:pt x="16504" y="2663"/>
                  <a:pt x="16504" y="1695"/>
                </a:cubicBezTo>
                <a:cubicBezTo>
                  <a:pt x="16504" y="753"/>
                  <a:pt x="14926" y="0"/>
                  <a:pt x="13348" y="0"/>
                </a:cubicBezTo>
                <a:cubicBezTo>
                  <a:pt x="11724" y="0"/>
                  <a:pt x="10462" y="753"/>
                  <a:pt x="10462" y="1695"/>
                </a:cubicBezTo>
                <a:cubicBezTo>
                  <a:pt x="10462" y="2663"/>
                  <a:pt x="11724" y="3604"/>
                  <a:pt x="13348" y="3604"/>
                </a:cubicBezTo>
                <a:close/>
                <a:moveTo>
                  <a:pt x="13663" y="9657"/>
                </a:moveTo>
                <a:lnTo>
                  <a:pt x="21600" y="9657"/>
                </a:lnTo>
                <a:lnTo>
                  <a:pt x="21600" y="7962"/>
                </a:lnTo>
                <a:lnTo>
                  <a:pt x="15557" y="7962"/>
                </a:lnTo>
                <a:lnTo>
                  <a:pt x="12401" y="4546"/>
                </a:lnTo>
                <a:cubicBezTo>
                  <a:pt x="11724" y="4169"/>
                  <a:pt x="10777" y="3793"/>
                  <a:pt x="9830" y="3793"/>
                </a:cubicBezTo>
                <a:cubicBezTo>
                  <a:pt x="9515" y="3793"/>
                  <a:pt x="9515" y="3793"/>
                  <a:pt x="9199" y="3793"/>
                </a:cubicBezTo>
                <a:lnTo>
                  <a:pt x="0" y="5487"/>
                </a:lnTo>
                <a:lnTo>
                  <a:pt x="0" y="10625"/>
                </a:lnTo>
                <a:lnTo>
                  <a:pt x="3157" y="10625"/>
                </a:lnTo>
                <a:lnTo>
                  <a:pt x="3157" y="7021"/>
                </a:lnTo>
                <a:lnTo>
                  <a:pt x="6674" y="6267"/>
                </a:lnTo>
                <a:lnTo>
                  <a:pt x="0" y="21600"/>
                </a:lnTo>
                <a:lnTo>
                  <a:pt x="3157" y="21600"/>
                </a:lnTo>
                <a:lnTo>
                  <a:pt x="7937" y="13450"/>
                </a:lnTo>
                <a:lnTo>
                  <a:pt x="11724" y="16677"/>
                </a:lnTo>
                <a:lnTo>
                  <a:pt x="11724" y="21600"/>
                </a:lnTo>
                <a:lnTo>
                  <a:pt x="14610" y="21600"/>
                </a:lnTo>
                <a:lnTo>
                  <a:pt x="14610" y="15171"/>
                </a:lnTo>
                <a:lnTo>
                  <a:pt x="10462" y="10813"/>
                </a:lnTo>
                <a:lnTo>
                  <a:pt x="11724" y="7962"/>
                </a:lnTo>
                <a:lnTo>
                  <a:pt x="13663" y="96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9" name="AutoShape 26">
            <a:extLst>
              <a:ext uri="{FF2B5EF4-FFF2-40B4-BE49-F238E27FC236}">
                <a16:creationId xmlns:a16="http://schemas.microsoft.com/office/drawing/2014/main" xmlns="" id="{B32A9608-DE62-4F50-92BE-CF8F60D3FD43}"/>
              </a:ext>
            </a:extLst>
          </p:cNvPr>
          <p:cNvSpPr>
            <a:spLocks/>
          </p:cNvSpPr>
          <p:nvPr/>
        </p:nvSpPr>
        <p:spPr bwMode="auto">
          <a:xfrm>
            <a:off x="2428055" y="6823109"/>
            <a:ext cx="257921" cy="3579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38" y="10687"/>
                </a:moveTo>
                <a:lnTo>
                  <a:pt x="18138" y="2255"/>
                </a:lnTo>
                <a:lnTo>
                  <a:pt x="19869" y="2255"/>
                </a:lnTo>
                <a:lnTo>
                  <a:pt x="19869" y="0"/>
                </a:lnTo>
                <a:lnTo>
                  <a:pt x="2032" y="0"/>
                </a:lnTo>
                <a:lnTo>
                  <a:pt x="2032" y="2255"/>
                </a:lnTo>
                <a:lnTo>
                  <a:pt x="3763" y="2255"/>
                </a:lnTo>
                <a:lnTo>
                  <a:pt x="3763" y="10687"/>
                </a:lnTo>
                <a:lnTo>
                  <a:pt x="0" y="12942"/>
                </a:lnTo>
                <a:lnTo>
                  <a:pt x="0" y="15016"/>
                </a:lnTo>
                <a:lnTo>
                  <a:pt x="9558" y="15016"/>
                </a:lnTo>
                <a:lnTo>
                  <a:pt x="9558" y="21600"/>
                </a:lnTo>
                <a:lnTo>
                  <a:pt x="12343" y="21600"/>
                </a:lnTo>
                <a:lnTo>
                  <a:pt x="12343" y="15016"/>
                </a:lnTo>
                <a:lnTo>
                  <a:pt x="21600" y="15016"/>
                </a:lnTo>
                <a:lnTo>
                  <a:pt x="21600" y="12942"/>
                </a:lnTo>
                <a:lnTo>
                  <a:pt x="18138" y="10687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xmlns="" id="{852BEAC0-DD48-4DA9-88E7-5B32E830C4DA}"/>
              </a:ext>
            </a:extLst>
          </p:cNvPr>
          <p:cNvSpPr/>
          <p:nvPr/>
        </p:nvSpPr>
        <p:spPr bwMode="auto">
          <a:xfrm>
            <a:off x="8008508" y="6823109"/>
            <a:ext cx="351099" cy="357947"/>
          </a:xfrm>
          <a:prstGeom prst="wedgeEllipseCallout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943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사람, 벽, 실내, 미소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D6AA346-386A-4FF2-A047-EC920FA93F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979" b="9979"/>
          <a:stretch>
            <a:fillRect/>
          </a:stretch>
        </p:blipFill>
        <p:spPr>
          <a:xfrm>
            <a:off x="1155700" y="3427413"/>
            <a:ext cx="3025775" cy="3027362"/>
          </a:xfrm>
          <a:ln w="38100">
            <a:noFill/>
          </a:ln>
        </p:spPr>
      </p:pic>
      <p:pic>
        <p:nvPicPr>
          <p:cNvPr id="6" name="Picture Placeholder 5"/>
          <p:cNvPicPr>
            <a:picLocks noGrp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40" y="3427413"/>
            <a:ext cx="3024000" cy="3027362"/>
          </a:xfrm>
          <a:ln w="38100">
            <a:noFill/>
          </a:ln>
        </p:spPr>
      </p:pic>
      <p:pic>
        <p:nvPicPr>
          <p:cNvPr id="5" name="Picture Placeholder 4"/>
          <p:cNvPicPr>
            <a:picLocks noGrp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08" y="3427413"/>
            <a:ext cx="3024000" cy="3027362"/>
          </a:xfrm>
          <a:ln w="38100">
            <a:noFill/>
          </a:ln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199" name="Rectangle 7"/>
          <p:cNvSpPr>
            <a:spLocks/>
          </p:cNvSpPr>
          <p:nvPr/>
        </p:nvSpPr>
        <p:spPr bwMode="auto">
          <a:xfrm>
            <a:off x="1071563" y="7181164"/>
            <a:ext cx="3254375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 - Raspberry Pi</a:t>
            </a:r>
            <a:r>
              <a:rPr lang="ko-KR" altLang="en-US" dirty="0"/>
              <a:t> 개발 진행</a:t>
            </a:r>
            <a:endParaRPr lang="en-US" altLang="ko-KR" dirty="0"/>
          </a:p>
          <a:p>
            <a:pPr algn="ctr"/>
            <a:r>
              <a:rPr lang="en-US" altLang="ko-KR" dirty="0"/>
              <a:t> - </a:t>
            </a:r>
            <a:r>
              <a:rPr lang="ko-KR" altLang="en-US" dirty="0"/>
              <a:t>서버 구축 진행</a:t>
            </a:r>
            <a:endParaRPr lang="en-US" altLang="ko-KR" dirty="0"/>
          </a:p>
        </p:txBody>
      </p:sp>
      <p:sp>
        <p:nvSpPr>
          <p:cNvPr id="8200" name="Rectangle 8"/>
          <p:cNvSpPr>
            <a:spLocks/>
          </p:cNvSpPr>
          <p:nvPr/>
        </p:nvSpPr>
        <p:spPr bwMode="auto">
          <a:xfrm>
            <a:off x="1131160" y="6696698"/>
            <a:ext cx="3135181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팀장</a:t>
            </a:r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 김우재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3" name="Rectangle 11"/>
          <p:cNvSpPr>
            <a:spLocks/>
          </p:cNvSpPr>
          <p:nvPr/>
        </p:nvSpPr>
        <p:spPr bwMode="auto">
          <a:xfrm>
            <a:off x="4933950" y="7181164"/>
            <a:ext cx="3255963" cy="120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 - NFC </a:t>
            </a:r>
            <a:r>
              <a:rPr lang="ko-KR" altLang="en-US" dirty="0"/>
              <a:t>등 각종 통신 개발 진행</a:t>
            </a:r>
            <a:endParaRPr lang="en-US" altLang="ko-KR" dirty="0"/>
          </a:p>
          <a:p>
            <a:pPr algn="ctr"/>
            <a:r>
              <a:rPr lang="en-US" altLang="ko-KR" dirty="0"/>
              <a:t> - </a:t>
            </a:r>
            <a:r>
              <a:rPr lang="ko-KR" altLang="en-US" dirty="0"/>
              <a:t>디스플레이 출력 진행</a:t>
            </a:r>
            <a:endParaRPr lang="en-US" altLang="ko-KR" dirty="0"/>
          </a:p>
          <a:p>
            <a:pPr algn="ctr"/>
            <a:r>
              <a:rPr lang="en-US" altLang="ko-KR" dirty="0"/>
              <a:t>- 3D </a:t>
            </a:r>
            <a:r>
              <a:rPr lang="ko-KR" altLang="en-US" dirty="0"/>
              <a:t>프린트 외형 제작</a:t>
            </a:r>
            <a:endParaRPr lang="en-US" altLang="ko-KR" dirty="0"/>
          </a:p>
        </p:txBody>
      </p:sp>
      <p:sp>
        <p:nvSpPr>
          <p:cNvPr id="8204" name="Rectangle 12"/>
          <p:cNvSpPr>
            <a:spLocks/>
          </p:cNvSpPr>
          <p:nvPr/>
        </p:nvSpPr>
        <p:spPr bwMode="auto">
          <a:xfrm>
            <a:off x="4993576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이준범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7" name="Rectangle 15"/>
          <p:cNvSpPr>
            <a:spLocks/>
          </p:cNvSpPr>
          <p:nvPr/>
        </p:nvSpPr>
        <p:spPr bwMode="auto">
          <a:xfrm>
            <a:off x="8797925" y="7181164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dirty="0"/>
              <a:t> - Android Studio </a:t>
            </a:r>
            <a:r>
              <a:rPr lang="ko-KR" altLang="en-US" dirty="0"/>
              <a:t>앱 개발 진행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 시연계획 구상 및 준비</a:t>
            </a:r>
            <a:endParaRPr lang="en-US" altLang="ko-KR" dirty="0"/>
          </a:p>
        </p:txBody>
      </p:sp>
      <p:sp>
        <p:nvSpPr>
          <p:cNvPr id="8208" name="Rectangle 16"/>
          <p:cNvSpPr>
            <a:spLocks/>
          </p:cNvSpPr>
          <p:nvPr/>
        </p:nvSpPr>
        <p:spPr bwMode="auto">
          <a:xfrm>
            <a:off x="8857551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유보람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팀 소개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3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자유시간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07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개 요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227605" y="2839116"/>
            <a:ext cx="4818062" cy="4818062"/>
            <a:chOff x="771612" y="4812801"/>
            <a:chExt cx="4818062" cy="4818062"/>
          </a:xfrm>
        </p:grpSpPr>
        <p:sp>
          <p:nvSpPr>
            <p:cNvPr id="17" name="Oval 13">
              <a:extLst>
                <a:ext uri="{FF2B5EF4-FFF2-40B4-BE49-F238E27FC236}">
                  <a16:creationId xmlns:a16="http://schemas.microsoft.com/office/drawing/2014/main" xmlns="" id="{1D46BD2F-A9B7-448E-BE5D-0F58F7D56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10" y="5198348"/>
              <a:ext cx="4155865" cy="4155865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" name="Oval 6">
              <a:extLst>
                <a:ext uri="{FF2B5EF4-FFF2-40B4-BE49-F238E27FC236}">
                  <a16:creationId xmlns:a16="http://schemas.microsoft.com/office/drawing/2014/main" xmlns="" id="{528C3377-8660-4CE5-B513-60E34AE9A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873" y="5718761"/>
              <a:ext cx="3031539" cy="3031539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xmlns="" id="{470FF081-D01A-4103-94E4-C97D23283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485" y="4812801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xmlns="" id="{8DC7D1F7-9E94-44A3-8D0E-305F0D883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485" y="8876546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xmlns="" id="{47625472-A762-4A6D-ACAD-8BD6632925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835357" y="6844674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xmlns="" id="{3C219B07-C538-4EEA-99CB-CDD6848982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71611" y="6844674"/>
              <a:ext cx="754318" cy="754316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xmlns="" id="{A1B741CA-5687-4809-994A-03C14F8B352D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4240236" y="5407923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xmlns="" id="{BE72C71E-A17D-476F-9E24-A30D274378CB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1366734" y="8281425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7" name="Oval 20">
              <a:extLst>
                <a:ext uri="{FF2B5EF4-FFF2-40B4-BE49-F238E27FC236}">
                  <a16:creationId xmlns:a16="http://schemas.microsoft.com/office/drawing/2014/main" xmlns="" id="{324224C5-EF8B-4DA6-8378-C65FCE757EA7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1366734" y="5400635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8" name="Oval 21">
              <a:extLst>
                <a:ext uri="{FF2B5EF4-FFF2-40B4-BE49-F238E27FC236}">
                  <a16:creationId xmlns:a16="http://schemas.microsoft.com/office/drawing/2014/main" xmlns="" id="{ED362E1B-872D-4FD6-AC7E-C64B0C4242D3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4240236" y="8274137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9" name="AutoShape 22">
              <a:extLst>
                <a:ext uri="{FF2B5EF4-FFF2-40B4-BE49-F238E27FC236}">
                  <a16:creationId xmlns:a16="http://schemas.microsoft.com/office/drawing/2014/main" xmlns="" id="{FAE3EEA9-0EE8-4919-925B-1B2776DF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800" y="7102955"/>
              <a:ext cx="239337" cy="2123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059" y="1277"/>
                  </a:moveTo>
                  <a:cubicBezTo>
                    <a:pt x="18831" y="511"/>
                    <a:pt x="18147" y="0"/>
                    <a:pt x="17462" y="0"/>
                  </a:cubicBezTo>
                  <a:lnTo>
                    <a:pt x="4138" y="0"/>
                  </a:lnTo>
                  <a:cubicBezTo>
                    <a:pt x="3453" y="0"/>
                    <a:pt x="2769" y="511"/>
                    <a:pt x="2541" y="1277"/>
                  </a:cubicBezTo>
                  <a:lnTo>
                    <a:pt x="0" y="9486"/>
                  </a:lnTo>
                  <a:lnTo>
                    <a:pt x="0" y="20286"/>
                  </a:lnTo>
                  <a:cubicBezTo>
                    <a:pt x="0" y="21089"/>
                    <a:pt x="456" y="21600"/>
                    <a:pt x="1173" y="21600"/>
                  </a:cubicBezTo>
                  <a:lnTo>
                    <a:pt x="2541" y="21600"/>
                  </a:lnTo>
                  <a:cubicBezTo>
                    <a:pt x="3225" y="21600"/>
                    <a:pt x="3681" y="21089"/>
                    <a:pt x="3681" y="20286"/>
                  </a:cubicBezTo>
                  <a:lnTo>
                    <a:pt x="3681" y="18754"/>
                  </a:lnTo>
                  <a:lnTo>
                    <a:pt x="18147" y="18754"/>
                  </a:lnTo>
                  <a:lnTo>
                    <a:pt x="18147" y="20286"/>
                  </a:lnTo>
                  <a:cubicBezTo>
                    <a:pt x="18147" y="21089"/>
                    <a:pt x="18603" y="21600"/>
                    <a:pt x="19287" y="21600"/>
                  </a:cubicBezTo>
                  <a:lnTo>
                    <a:pt x="20460" y="21600"/>
                  </a:lnTo>
                  <a:cubicBezTo>
                    <a:pt x="21144" y="21600"/>
                    <a:pt x="21600" y="21089"/>
                    <a:pt x="21600" y="20286"/>
                  </a:cubicBezTo>
                  <a:lnTo>
                    <a:pt x="21600" y="9486"/>
                  </a:lnTo>
                  <a:lnTo>
                    <a:pt x="19059" y="1277"/>
                  </a:lnTo>
                  <a:close/>
                  <a:moveTo>
                    <a:pt x="4138" y="14886"/>
                  </a:moveTo>
                  <a:cubicBezTo>
                    <a:pt x="3225" y="14886"/>
                    <a:pt x="2541" y="13865"/>
                    <a:pt x="2541" y="12843"/>
                  </a:cubicBezTo>
                  <a:cubicBezTo>
                    <a:pt x="2541" y="11822"/>
                    <a:pt x="3095" y="10800"/>
                    <a:pt x="4138" y="10800"/>
                  </a:cubicBezTo>
                  <a:cubicBezTo>
                    <a:pt x="5180" y="10800"/>
                    <a:pt x="5995" y="11822"/>
                    <a:pt x="5995" y="12843"/>
                  </a:cubicBezTo>
                  <a:cubicBezTo>
                    <a:pt x="5995" y="13865"/>
                    <a:pt x="5278" y="14886"/>
                    <a:pt x="4138" y="14886"/>
                  </a:cubicBezTo>
                  <a:close/>
                  <a:moveTo>
                    <a:pt x="17462" y="14886"/>
                  </a:moveTo>
                  <a:cubicBezTo>
                    <a:pt x="16550" y="14886"/>
                    <a:pt x="15638" y="13865"/>
                    <a:pt x="15638" y="12843"/>
                  </a:cubicBezTo>
                  <a:cubicBezTo>
                    <a:pt x="15638" y="11822"/>
                    <a:pt x="16550" y="10800"/>
                    <a:pt x="17462" y="10800"/>
                  </a:cubicBezTo>
                  <a:cubicBezTo>
                    <a:pt x="18375" y="10800"/>
                    <a:pt x="19287" y="11822"/>
                    <a:pt x="19287" y="12843"/>
                  </a:cubicBezTo>
                  <a:cubicBezTo>
                    <a:pt x="19287" y="13865"/>
                    <a:pt x="18375" y="14886"/>
                    <a:pt x="17462" y="14886"/>
                  </a:cubicBezTo>
                  <a:close/>
                  <a:moveTo>
                    <a:pt x="2541" y="8209"/>
                  </a:moveTo>
                  <a:lnTo>
                    <a:pt x="4138" y="2043"/>
                  </a:lnTo>
                  <a:lnTo>
                    <a:pt x="17462" y="2043"/>
                  </a:lnTo>
                  <a:lnTo>
                    <a:pt x="19287" y="8209"/>
                  </a:lnTo>
                  <a:lnTo>
                    <a:pt x="2541" y="82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AutoShape 23">
              <a:extLst>
                <a:ext uri="{FF2B5EF4-FFF2-40B4-BE49-F238E27FC236}">
                  <a16:creationId xmlns:a16="http://schemas.microsoft.com/office/drawing/2014/main" xmlns="" id="{86A8999C-0711-434B-B069-D2AF5E2F2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580" y="7077557"/>
              <a:ext cx="172667" cy="2885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48" y="3604"/>
                  </a:moveTo>
                  <a:cubicBezTo>
                    <a:pt x="14926" y="3604"/>
                    <a:pt x="16504" y="2663"/>
                    <a:pt x="16504" y="1695"/>
                  </a:cubicBezTo>
                  <a:cubicBezTo>
                    <a:pt x="16504" y="753"/>
                    <a:pt x="14926" y="0"/>
                    <a:pt x="13348" y="0"/>
                  </a:cubicBezTo>
                  <a:cubicBezTo>
                    <a:pt x="11724" y="0"/>
                    <a:pt x="10462" y="753"/>
                    <a:pt x="10462" y="1695"/>
                  </a:cubicBezTo>
                  <a:cubicBezTo>
                    <a:pt x="10462" y="2663"/>
                    <a:pt x="11724" y="3604"/>
                    <a:pt x="13348" y="3604"/>
                  </a:cubicBezTo>
                  <a:close/>
                  <a:moveTo>
                    <a:pt x="13663" y="9657"/>
                  </a:moveTo>
                  <a:lnTo>
                    <a:pt x="21600" y="9657"/>
                  </a:lnTo>
                  <a:lnTo>
                    <a:pt x="21600" y="7962"/>
                  </a:lnTo>
                  <a:lnTo>
                    <a:pt x="15557" y="7962"/>
                  </a:lnTo>
                  <a:lnTo>
                    <a:pt x="12401" y="4546"/>
                  </a:lnTo>
                  <a:cubicBezTo>
                    <a:pt x="11724" y="4169"/>
                    <a:pt x="10777" y="3793"/>
                    <a:pt x="9830" y="3793"/>
                  </a:cubicBezTo>
                  <a:cubicBezTo>
                    <a:pt x="9515" y="3793"/>
                    <a:pt x="9515" y="3793"/>
                    <a:pt x="9199" y="3793"/>
                  </a:cubicBezTo>
                  <a:lnTo>
                    <a:pt x="0" y="5487"/>
                  </a:lnTo>
                  <a:lnTo>
                    <a:pt x="0" y="10625"/>
                  </a:lnTo>
                  <a:lnTo>
                    <a:pt x="3157" y="10625"/>
                  </a:lnTo>
                  <a:lnTo>
                    <a:pt x="3157" y="7021"/>
                  </a:lnTo>
                  <a:lnTo>
                    <a:pt x="6674" y="6267"/>
                  </a:lnTo>
                  <a:lnTo>
                    <a:pt x="0" y="21600"/>
                  </a:lnTo>
                  <a:lnTo>
                    <a:pt x="3157" y="21600"/>
                  </a:lnTo>
                  <a:lnTo>
                    <a:pt x="7937" y="13450"/>
                  </a:lnTo>
                  <a:lnTo>
                    <a:pt x="11724" y="16677"/>
                  </a:lnTo>
                  <a:lnTo>
                    <a:pt x="11724" y="21600"/>
                  </a:lnTo>
                  <a:lnTo>
                    <a:pt x="14610" y="21600"/>
                  </a:lnTo>
                  <a:lnTo>
                    <a:pt x="14610" y="15171"/>
                  </a:lnTo>
                  <a:lnTo>
                    <a:pt x="10462" y="10813"/>
                  </a:lnTo>
                  <a:lnTo>
                    <a:pt x="11724" y="7962"/>
                  </a:lnTo>
                  <a:lnTo>
                    <a:pt x="13663" y="96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AutoShape 24">
              <a:extLst>
                <a:ext uri="{FF2B5EF4-FFF2-40B4-BE49-F238E27FC236}">
                  <a16:creationId xmlns:a16="http://schemas.microsoft.com/office/drawing/2014/main" xmlns="" id="{589C0968-8FDF-4EFE-AE81-3FEE1DE34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517" y="8525247"/>
              <a:ext cx="263151" cy="2504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908"/>
                  </a:moveTo>
                  <a:cubicBezTo>
                    <a:pt x="21600" y="10041"/>
                    <a:pt x="20981" y="9173"/>
                    <a:pt x="19950" y="9173"/>
                  </a:cubicBezTo>
                  <a:lnTo>
                    <a:pt x="14115" y="9173"/>
                  </a:lnTo>
                  <a:lnTo>
                    <a:pt x="8516" y="0"/>
                  </a:lnTo>
                  <a:lnTo>
                    <a:pt x="6453" y="0"/>
                  </a:lnTo>
                  <a:lnTo>
                    <a:pt x="9135" y="9173"/>
                  </a:lnTo>
                  <a:lnTo>
                    <a:pt x="3124" y="9173"/>
                  </a:lnTo>
                  <a:lnTo>
                    <a:pt x="1473" y="6756"/>
                  </a:lnTo>
                  <a:lnTo>
                    <a:pt x="0" y="6756"/>
                  </a:lnTo>
                  <a:lnTo>
                    <a:pt x="1031" y="10908"/>
                  </a:lnTo>
                  <a:lnTo>
                    <a:pt x="0" y="14844"/>
                  </a:lnTo>
                  <a:lnTo>
                    <a:pt x="1473" y="14844"/>
                  </a:lnTo>
                  <a:lnTo>
                    <a:pt x="3124" y="12644"/>
                  </a:lnTo>
                  <a:lnTo>
                    <a:pt x="9135" y="12644"/>
                  </a:lnTo>
                  <a:lnTo>
                    <a:pt x="6453" y="21600"/>
                  </a:lnTo>
                  <a:lnTo>
                    <a:pt x="8516" y="21600"/>
                  </a:lnTo>
                  <a:lnTo>
                    <a:pt x="14115" y="12644"/>
                  </a:lnTo>
                  <a:lnTo>
                    <a:pt x="19950" y="12644"/>
                  </a:lnTo>
                  <a:cubicBezTo>
                    <a:pt x="20981" y="12644"/>
                    <a:pt x="21600" y="11776"/>
                    <a:pt x="21600" y="109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AutoShape 25">
              <a:extLst>
                <a:ext uri="{FF2B5EF4-FFF2-40B4-BE49-F238E27FC236}">
                  <a16:creationId xmlns:a16="http://schemas.microsoft.com/office/drawing/2014/main" xmlns="" id="{9EF2BBA7-8A7E-41CB-9277-BE84BD314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6" y="5071083"/>
              <a:ext cx="237752" cy="2377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10800"/>
                  </a:lnTo>
                  <a:lnTo>
                    <a:pt x="10800" y="21600"/>
                  </a:lnTo>
                  <a:lnTo>
                    <a:pt x="11942" y="21600"/>
                  </a:lnTo>
                  <a:lnTo>
                    <a:pt x="21600" y="0"/>
                  </a:lnTo>
                  <a:lnTo>
                    <a:pt x="0" y="9658"/>
                  </a:lnTo>
                  <a:lnTo>
                    <a:pt x="0" y="1080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AutoShape 26">
              <a:extLst>
                <a:ext uri="{FF2B5EF4-FFF2-40B4-BE49-F238E27FC236}">
                  <a16:creationId xmlns:a16="http://schemas.microsoft.com/office/drawing/2014/main" xmlns="" id="{DBF6ABC0-2101-42A7-BC33-E028F71C1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547" y="9133124"/>
              <a:ext cx="145590" cy="2444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38" y="10687"/>
                  </a:moveTo>
                  <a:lnTo>
                    <a:pt x="18138" y="2255"/>
                  </a:lnTo>
                  <a:lnTo>
                    <a:pt x="19869" y="2255"/>
                  </a:lnTo>
                  <a:lnTo>
                    <a:pt x="19869" y="0"/>
                  </a:lnTo>
                  <a:lnTo>
                    <a:pt x="2032" y="0"/>
                  </a:lnTo>
                  <a:lnTo>
                    <a:pt x="2032" y="2255"/>
                  </a:lnTo>
                  <a:lnTo>
                    <a:pt x="3763" y="2255"/>
                  </a:lnTo>
                  <a:lnTo>
                    <a:pt x="3763" y="10687"/>
                  </a:lnTo>
                  <a:lnTo>
                    <a:pt x="0" y="12942"/>
                  </a:lnTo>
                  <a:lnTo>
                    <a:pt x="0" y="15016"/>
                  </a:lnTo>
                  <a:lnTo>
                    <a:pt x="9558" y="15016"/>
                  </a:lnTo>
                  <a:lnTo>
                    <a:pt x="9558" y="21600"/>
                  </a:lnTo>
                  <a:lnTo>
                    <a:pt x="12343" y="21600"/>
                  </a:lnTo>
                  <a:lnTo>
                    <a:pt x="12343" y="15016"/>
                  </a:lnTo>
                  <a:lnTo>
                    <a:pt x="21600" y="15016"/>
                  </a:lnTo>
                  <a:lnTo>
                    <a:pt x="21600" y="12942"/>
                  </a:lnTo>
                  <a:lnTo>
                    <a:pt x="18138" y="1068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xmlns="" id="{8B1B39CB-9308-451D-8FF9-20C705ABD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014" y="8554417"/>
              <a:ext cx="219756" cy="2175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42" y="15140"/>
                  </a:moveTo>
                  <a:cubicBezTo>
                    <a:pt x="18831" y="15140"/>
                    <a:pt x="17421" y="14938"/>
                    <a:pt x="16062" y="14232"/>
                  </a:cubicBezTo>
                  <a:cubicBezTo>
                    <a:pt x="15608" y="14232"/>
                    <a:pt x="15155" y="14232"/>
                    <a:pt x="14903" y="14686"/>
                  </a:cubicBezTo>
                  <a:lnTo>
                    <a:pt x="12185" y="17209"/>
                  </a:lnTo>
                  <a:cubicBezTo>
                    <a:pt x="8710" y="15645"/>
                    <a:pt x="5992" y="12617"/>
                    <a:pt x="4380" y="9437"/>
                  </a:cubicBezTo>
                  <a:lnTo>
                    <a:pt x="6898" y="6662"/>
                  </a:lnTo>
                  <a:cubicBezTo>
                    <a:pt x="7351" y="6207"/>
                    <a:pt x="7351" y="5753"/>
                    <a:pt x="7099" y="5501"/>
                  </a:cubicBezTo>
                  <a:cubicBezTo>
                    <a:pt x="6898" y="4138"/>
                    <a:pt x="6445" y="2725"/>
                    <a:pt x="6445" y="1161"/>
                  </a:cubicBezTo>
                  <a:cubicBezTo>
                    <a:pt x="6445" y="454"/>
                    <a:pt x="5992" y="0"/>
                    <a:pt x="5287" y="0"/>
                  </a:cubicBezTo>
                  <a:lnTo>
                    <a:pt x="1158" y="0"/>
                  </a:lnTo>
                  <a:cubicBezTo>
                    <a:pt x="453" y="0"/>
                    <a:pt x="0" y="454"/>
                    <a:pt x="0" y="1161"/>
                  </a:cubicBezTo>
                  <a:cubicBezTo>
                    <a:pt x="0" y="12617"/>
                    <a:pt x="8962" y="21600"/>
                    <a:pt x="20442" y="21600"/>
                  </a:cubicBezTo>
                  <a:cubicBezTo>
                    <a:pt x="21097" y="21600"/>
                    <a:pt x="21600" y="21146"/>
                    <a:pt x="21600" y="20439"/>
                  </a:cubicBezTo>
                  <a:lnTo>
                    <a:pt x="21600" y="16301"/>
                  </a:lnTo>
                  <a:cubicBezTo>
                    <a:pt x="21600" y="15645"/>
                    <a:pt x="21097" y="15140"/>
                    <a:pt x="20442" y="15140"/>
                  </a:cubicBezTo>
                  <a:close/>
                  <a:moveTo>
                    <a:pt x="19032" y="10800"/>
                  </a:moveTo>
                  <a:lnTo>
                    <a:pt x="21600" y="10800"/>
                  </a:lnTo>
                  <a:cubicBezTo>
                    <a:pt x="21600" y="4794"/>
                    <a:pt x="16766" y="0"/>
                    <a:pt x="10775" y="0"/>
                  </a:cubicBezTo>
                  <a:lnTo>
                    <a:pt x="10775" y="2523"/>
                  </a:lnTo>
                  <a:cubicBezTo>
                    <a:pt x="15357" y="2523"/>
                    <a:pt x="19032" y="6207"/>
                    <a:pt x="19032" y="10800"/>
                  </a:cubicBezTo>
                  <a:close/>
                  <a:moveTo>
                    <a:pt x="14249" y="10800"/>
                  </a:moveTo>
                  <a:lnTo>
                    <a:pt x="16766" y="10800"/>
                  </a:lnTo>
                  <a:cubicBezTo>
                    <a:pt x="16766" y="7570"/>
                    <a:pt x="13997" y="4794"/>
                    <a:pt x="10775" y="4794"/>
                  </a:cubicBezTo>
                  <a:lnTo>
                    <a:pt x="10775" y="7368"/>
                  </a:lnTo>
                  <a:cubicBezTo>
                    <a:pt x="12839" y="7368"/>
                    <a:pt x="14249" y="8731"/>
                    <a:pt x="14249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AutoShape 28">
              <a:extLst>
                <a:ext uri="{FF2B5EF4-FFF2-40B4-BE49-F238E27FC236}">
                  <a16:creationId xmlns:a16="http://schemas.microsoft.com/office/drawing/2014/main" xmlns="" id="{8D42083A-E40A-4278-86EB-4C2C6141D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554" y="5659853"/>
              <a:ext cx="310675" cy="23588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4450"/>
                  </a:moveTo>
                  <a:lnTo>
                    <a:pt x="1708" y="14450"/>
                  </a:lnTo>
                  <a:lnTo>
                    <a:pt x="1708" y="7351"/>
                  </a:lnTo>
                  <a:lnTo>
                    <a:pt x="0" y="7351"/>
                  </a:lnTo>
                  <a:lnTo>
                    <a:pt x="0" y="14450"/>
                  </a:lnTo>
                  <a:close/>
                  <a:moveTo>
                    <a:pt x="2581" y="16968"/>
                  </a:moveTo>
                  <a:lnTo>
                    <a:pt x="4479" y="16968"/>
                  </a:lnTo>
                  <a:lnTo>
                    <a:pt x="4479" y="4834"/>
                  </a:lnTo>
                  <a:lnTo>
                    <a:pt x="2581" y="4834"/>
                  </a:lnTo>
                  <a:lnTo>
                    <a:pt x="2581" y="16968"/>
                  </a:lnTo>
                  <a:close/>
                  <a:moveTo>
                    <a:pt x="19892" y="7351"/>
                  </a:moveTo>
                  <a:lnTo>
                    <a:pt x="19892" y="14450"/>
                  </a:lnTo>
                  <a:lnTo>
                    <a:pt x="21600" y="14450"/>
                  </a:lnTo>
                  <a:lnTo>
                    <a:pt x="21600" y="7351"/>
                  </a:lnTo>
                  <a:lnTo>
                    <a:pt x="19892" y="7351"/>
                  </a:lnTo>
                  <a:close/>
                  <a:moveTo>
                    <a:pt x="17121" y="16968"/>
                  </a:moveTo>
                  <a:lnTo>
                    <a:pt x="18829" y="16968"/>
                  </a:lnTo>
                  <a:lnTo>
                    <a:pt x="18829" y="4834"/>
                  </a:lnTo>
                  <a:lnTo>
                    <a:pt x="17121" y="4834"/>
                  </a:lnTo>
                  <a:lnTo>
                    <a:pt x="17121" y="16968"/>
                  </a:lnTo>
                  <a:close/>
                  <a:moveTo>
                    <a:pt x="14881" y="0"/>
                  </a:moveTo>
                  <a:lnTo>
                    <a:pt x="6757" y="0"/>
                  </a:lnTo>
                  <a:cubicBezTo>
                    <a:pt x="6036" y="0"/>
                    <a:pt x="5353" y="957"/>
                    <a:pt x="5353" y="1863"/>
                  </a:cubicBezTo>
                  <a:lnTo>
                    <a:pt x="5353" y="19989"/>
                  </a:lnTo>
                  <a:cubicBezTo>
                    <a:pt x="5353" y="20895"/>
                    <a:pt x="6036" y="21600"/>
                    <a:pt x="6757" y="21600"/>
                  </a:cubicBezTo>
                  <a:lnTo>
                    <a:pt x="14881" y="21600"/>
                  </a:lnTo>
                  <a:cubicBezTo>
                    <a:pt x="15564" y="21600"/>
                    <a:pt x="16247" y="20895"/>
                    <a:pt x="16247" y="19989"/>
                  </a:cubicBezTo>
                  <a:lnTo>
                    <a:pt x="16247" y="1863"/>
                  </a:lnTo>
                  <a:cubicBezTo>
                    <a:pt x="16247" y="957"/>
                    <a:pt x="15564" y="0"/>
                    <a:pt x="14881" y="0"/>
                  </a:cubicBezTo>
                  <a:close/>
                  <a:moveTo>
                    <a:pt x="14349" y="19284"/>
                  </a:moveTo>
                  <a:lnTo>
                    <a:pt x="7099" y="19284"/>
                  </a:lnTo>
                  <a:lnTo>
                    <a:pt x="7099" y="2517"/>
                  </a:lnTo>
                  <a:lnTo>
                    <a:pt x="14349" y="2517"/>
                  </a:lnTo>
                  <a:lnTo>
                    <a:pt x="14349" y="192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AutoShape 29">
              <a:extLst>
                <a:ext uri="{FF2B5EF4-FFF2-40B4-BE49-F238E27FC236}">
                  <a16:creationId xmlns:a16="http://schemas.microsoft.com/office/drawing/2014/main" xmlns="" id="{04FBFE1F-BEA4-4850-97E3-BD3354252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15" y="5655934"/>
              <a:ext cx="219755" cy="25999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659" y="21600"/>
                  </a:moveTo>
                  <a:cubicBezTo>
                    <a:pt x="12121" y="21600"/>
                    <a:pt x="13347" y="20560"/>
                    <a:pt x="13347" y="19520"/>
                  </a:cubicBezTo>
                  <a:lnTo>
                    <a:pt x="8253" y="19520"/>
                  </a:lnTo>
                  <a:cubicBezTo>
                    <a:pt x="8253" y="20560"/>
                    <a:pt x="9479" y="21600"/>
                    <a:pt x="10659" y="21600"/>
                  </a:cubicBezTo>
                  <a:close/>
                  <a:moveTo>
                    <a:pt x="18912" y="15200"/>
                  </a:moveTo>
                  <a:lnTo>
                    <a:pt x="18912" y="9240"/>
                  </a:lnTo>
                  <a:cubicBezTo>
                    <a:pt x="18912" y="5960"/>
                    <a:pt x="16271" y="3280"/>
                    <a:pt x="12639" y="2480"/>
                  </a:cubicBezTo>
                  <a:lnTo>
                    <a:pt x="12639" y="1640"/>
                  </a:lnTo>
                  <a:cubicBezTo>
                    <a:pt x="12639" y="840"/>
                    <a:pt x="11790" y="0"/>
                    <a:pt x="10659" y="0"/>
                  </a:cubicBezTo>
                  <a:cubicBezTo>
                    <a:pt x="9574" y="0"/>
                    <a:pt x="9008" y="840"/>
                    <a:pt x="9008" y="1640"/>
                  </a:cubicBezTo>
                  <a:lnTo>
                    <a:pt x="9008" y="2480"/>
                  </a:lnTo>
                  <a:cubicBezTo>
                    <a:pt x="5093" y="3280"/>
                    <a:pt x="2452" y="5960"/>
                    <a:pt x="2452" y="9240"/>
                  </a:cubicBezTo>
                  <a:lnTo>
                    <a:pt x="2452" y="15200"/>
                  </a:lnTo>
                  <a:lnTo>
                    <a:pt x="0" y="17280"/>
                  </a:lnTo>
                  <a:lnTo>
                    <a:pt x="0" y="18280"/>
                  </a:lnTo>
                  <a:lnTo>
                    <a:pt x="21600" y="18280"/>
                  </a:lnTo>
                  <a:lnTo>
                    <a:pt x="21600" y="17280"/>
                  </a:lnTo>
                  <a:lnTo>
                    <a:pt x="18912" y="152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CDDCCE-7024-42FC-8A6F-D202F2E29778}"/>
              </a:ext>
            </a:extLst>
          </p:cNvPr>
          <p:cNvSpPr txBox="1"/>
          <p:nvPr/>
        </p:nvSpPr>
        <p:spPr>
          <a:xfrm>
            <a:off x="1191810" y="3242096"/>
            <a:ext cx="53105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배경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은행</a:t>
            </a:r>
            <a:r>
              <a:rPr lang="en-US" altLang="ko-KR" dirty="0"/>
              <a:t>, </a:t>
            </a:r>
            <a:r>
              <a:rPr lang="ko-KR" altLang="en-US" dirty="0"/>
              <a:t>맛집</a:t>
            </a:r>
            <a:r>
              <a:rPr lang="en-US" altLang="ko-KR" dirty="0"/>
              <a:t>, </a:t>
            </a:r>
            <a:r>
              <a:rPr lang="ko-KR" altLang="en-US" dirty="0"/>
              <a:t>서비스 센터 등의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기다리는 것에 대한 불편함</a:t>
            </a:r>
            <a:endParaRPr lang="en-US" altLang="ko-KR" dirty="0"/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제안 시스템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스마트폰으로 태그를 통한 번호표를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발급 받을 수 있는 통합적 대기 시스템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800" b="1" dirty="0">
                <a:solidFill>
                  <a:schemeClr val="bg1"/>
                </a:solidFill>
              </a:rPr>
              <a:t>기대효과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- </a:t>
            </a:r>
            <a:r>
              <a:rPr lang="ko-KR" altLang="en-US" dirty="0"/>
              <a:t>대기시간의 활용성 향상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관리자 컨설팅을 통한 이용고객들의 만족도 증가</a:t>
            </a:r>
          </a:p>
        </p:txBody>
      </p:sp>
      <p:sp>
        <p:nvSpPr>
          <p:cNvPr id="3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65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7D481F23-7E6D-467B-9AA9-388F1F54A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91" y="2557406"/>
            <a:ext cx="7920880" cy="635353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xmlns="" id="{BAD2203D-E30B-4C32-A6D1-283EA892F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제안 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4</a:t>
            </a:r>
          </a:p>
        </p:txBody>
      </p:sp>
      <p:pic>
        <p:nvPicPr>
          <p:cNvPr id="11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xmlns="" id="{D924E85D-58DB-45DC-B769-4EC460F88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1694330"/>
              </p:ext>
            </p:extLst>
          </p:nvPr>
        </p:nvGraphicFramePr>
        <p:xfrm>
          <a:off x="813768" y="2932584"/>
          <a:ext cx="4355393" cy="4382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9D0FC72-388F-49C3-9330-754A176AD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996" y="3468546"/>
            <a:ext cx="7177052" cy="400054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BD5A4EC-487A-41ED-8404-326D54CD2455}"/>
              </a:ext>
            </a:extLst>
          </p:cNvPr>
          <p:cNvSpPr txBox="1"/>
          <p:nvPr/>
        </p:nvSpPr>
        <p:spPr>
          <a:xfrm>
            <a:off x="2829992" y="6001633"/>
            <a:ext cx="3794276" cy="132343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 Neue Medium"/>
                <a:ea typeface="굴림" panose="020B0600000101010101" pitchFamily="50" charset="-127"/>
              </a:rPr>
              <a:t>은행 평균 </a:t>
            </a:r>
            <a:r>
              <a:rPr lang="en-US" altLang="ko-KR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30</a:t>
            </a:r>
            <a:r>
              <a:rPr lang="ko-KR" altLang="en-US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분</a:t>
            </a:r>
            <a:endParaRPr lang="en-US" altLang="ko-KR" sz="4000" b="1" dirty="0">
              <a:solidFill>
                <a:srgbClr val="FF0000"/>
              </a:solidFill>
              <a:latin typeface="Helvetica Neue Medium"/>
              <a:ea typeface="굴림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 Neue Medium"/>
                <a:ea typeface="굴림" panose="020B0600000101010101" pitchFamily="50" charset="-127"/>
              </a:rPr>
              <a:t>병원 평균</a:t>
            </a:r>
            <a:r>
              <a:rPr lang="ko-KR" altLang="en-US" sz="4000" dirty="0">
                <a:latin typeface="Helvetica Neue Medium"/>
                <a:ea typeface="굴림" panose="020B0600000101010101" pitchFamily="50" charset="-127"/>
              </a:rPr>
              <a:t> </a:t>
            </a:r>
            <a:r>
              <a:rPr lang="en-US" altLang="ko-KR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21</a:t>
            </a:r>
            <a:r>
              <a:rPr lang="ko-KR" altLang="en-US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분</a:t>
            </a:r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xmlns="" id="{DCE02DB0-C6A3-4A27-BF20-BB676D3B1A51}"/>
              </a:ext>
            </a:extLst>
          </p:cNvPr>
          <p:cNvGrpSpPr>
            <a:grpSpLocks/>
          </p:cNvGrpSpPr>
          <p:nvPr/>
        </p:nvGrpSpPr>
        <p:grpSpPr bwMode="auto">
          <a:xfrm>
            <a:off x="10463699" y="772339"/>
            <a:ext cx="1752287" cy="2213373"/>
            <a:chOff x="0" y="0"/>
            <a:chExt cx="3415543" cy="4312755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xmlns="" id="{99A653BD-73D5-4073-83D5-B3C3D59D29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" y="0"/>
              <a:ext cx="3415458" cy="987670"/>
              <a:chOff x="0" y="0"/>
              <a:chExt cx="3415457" cy="987670"/>
            </a:xfrm>
          </p:grpSpPr>
          <p:grpSp>
            <p:nvGrpSpPr>
              <p:cNvPr id="41" name="Group 7">
                <a:extLst>
                  <a:ext uri="{FF2B5EF4-FFF2-40B4-BE49-F238E27FC236}">
                    <a16:creationId xmlns:a16="http://schemas.microsoft.com/office/drawing/2014/main" xmlns="" id="{5B24277F-A41B-4685-98FF-1F0B87229C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15457" cy="987670"/>
                <a:chOff x="0" y="0"/>
                <a:chExt cx="3415457" cy="987670"/>
              </a:xfrm>
            </p:grpSpPr>
            <p:sp>
              <p:nvSpPr>
                <p:cNvPr id="43" name="Rectangle 9">
                  <a:extLst>
                    <a:ext uri="{FF2B5EF4-FFF2-40B4-BE49-F238E27FC236}">
                      <a16:creationId xmlns:a16="http://schemas.microsoft.com/office/drawing/2014/main" xmlns="" id="{ACB229B3-D2B0-4F4A-9CFA-B4F824687B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1440392" y="342264"/>
                  <a:ext cx="534673" cy="5346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4" name="AutoShape 8">
                  <a:extLst>
                    <a:ext uri="{FF2B5EF4-FFF2-40B4-BE49-F238E27FC236}">
                      <a16:creationId xmlns:a16="http://schemas.microsoft.com/office/drawing/2014/main" xmlns="" id="{ECEE80B1-B94D-4CD2-B5EA-BC8DA22EA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15457" cy="826429"/>
                </a:xfrm>
                <a:prstGeom prst="roundRect">
                  <a:avLst>
                    <a:gd name="adj" fmla="val 1056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xmlns="" id="{AE4CB507-09A9-46E0-AE11-A5C89FBCF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267" y="256317"/>
                <a:ext cx="1042418" cy="331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093" tIns="27093" rIns="27093" bIns="27093" anchor="ctr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accent1"/>
                    </a:solidFill>
                  </a:rPr>
                  <a:t>시간 낭비</a:t>
                </a:r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xmlns="" id="{DF5CCFE7-9DA2-4735-B9EE-35EB8F115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34658"/>
              <a:ext cx="3255539" cy="3078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/>
            <a:lstStyle/>
            <a:p>
              <a:endParaRPr lang="en-US" altLang="en-US" dirty="0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BEE6FB75-1F71-4402-9266-4DE53D9F86C5}"/>
              </a:ext>
            </a:extLst>
          </p:cNvPr>
          <p:cNvSpPr/>
          <p:nvPr/>
        </p:nvSpPr>
        <p:spPr bwMode="auto">
          <a:xfrm>
            <a:off x="10462840" y="1309195"/>
            <a:ext cx="1742410" cy="1551381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통계자료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D5A4EC-487A-41ED-8404-326D54CD2455}"/>
              </a:ext>
            </a:extLst>
          </p:cNvPr>
          <p:cNvSpPr txBox="1"/>
          <p:nvPr/>
        </p:nvSpPr>
        <p:spPr>
          <a:xfrm>
            <a:off x="6624268" y="6060178"/>
            <a:ext cx="3622548" cy="122895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 Neue Medium"/>
                <a:ea typeface="굴림" panose="020B0600000101010101" pitchFamily="50" charset="-127"/>
              </a:rPr>
              <a:t>의 기다림</a:t>
            </a:r>
            <a:endParaRPr lang="en-US" altLang="ko-KR" sz="6000" dirty="0">
              <a:solidFill>
                <a:schemeClr val="bg1">
                  <a:lumMod val="10000"/>
                  <a:lumOff val="90000"/>
                </a:schemeClr>
              </a:solidFill>
              <a:latin typeface="Helvetica Neue Medium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69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34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제안 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5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57C8F18E-2DA4-4961-AABA-26216960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xmlns="" id="{57CC508E-F7AE-43E5-A910-4F8439DF0558}"/>
              </a:ext>
            </a:extLst>
          </p:cNvPr>
          <p:cNvGrpSpPr>
            <a:grpSpLocks/>
          </p:cNvGrpSpPr>
          <p:nvPr/>
        </p:nvGrpSpPr>
        <p:grpSpPr bwMode="auto">
          <a:xfrm>
            <a:off x="10462840" y="779616"/>
            <a:ext cx="1753059" cy="506887"/>
            <a:chOff x="0" y="0"/>
            <a:chExt cx="3415457" cy="987670"/>
          </a:xfrm>
        </p:grpSpPr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xmlns="" id="{DE116F69-0BED-4EB7-8120-8CA6F918B2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415457" cy="987670"/>
              <a:chOff x="0" y="0"/>
              <a:chExt cx="3415457" cy="987670"/>
            </a:xfrm>
          </p:grpSpPr>
          <p:sp>
            <p:nvSpPr>
              <p:cNvPr id="19" name="AutoShape 15">
                <a:extLst>
                  <a:ext uri="{FF2B5EF4-FFF2-40B4-BE49-F238E27FC236}">
                    <a16:creationId xmlns:a16="http://schemas.microsoft.com/office/drawing/2014/main" xmlns="" id="{DF13FCD6-78B7-4B95-B364-198A70646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415457" cy="826429"/>
              </a:xfrm>
              <a:prstGeom prst="roundRect">
                <a:avLst>
                  <a:gd name="adj" fmla="val 10560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093" tIns="27093" rIns="27093" bIns="27093" anchor="ctr"/>
              <a:lstStyle/>
              <a:p>
                <a:pPr algn="ctr"/>
                <a:endParaRPr lang="en-US" altLang="en-US" sz="220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" name="Rectangle 16">
                <a:extLst>
                  <a:ext uri="{FF2B5EF4-FFF2-40B4-BE49-F238E27FC236}">
                    <a16:creationId xmlns:a16="http://schemas.microsoft.com/office/drawing/2014/main" xmlns="" id="{A1A021CF-C31D-46CE-827D-A50EC72B187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1440392" y="342264"/>
                <a:ext cx="534673" cy="53467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093" tIns="27093" rIns="27093" bIns="27093" anchor="ctr"/>
              <a:lstStyle/>
              <a:p>
                <a:pPr algn="ctr"/>
                <a:endParaRPr lang="en-US" altLang="en-US" sz="220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66BA3F-F01A-412C-A01B-C63C994E7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105" y="251797"/>
              <a:ext cx="1041935" cy="331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093" tIns="27093" rIns="27093" bIns="27093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/>
                  </a:solidFill>
                </a:rPr>
                <a:t>개별 사용</a:t>
              </a:r>
              <a:endParaRPr lang="en-US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기존 순번 대기 시스템 분석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ABD1864-AC7F-47BB-AF1E-1AB72F9603CA}"/>
              </a:ext>
            </a:extLst>
          </p:cNvPr>
          <p:cNvSpPr/>
          <p:nvPr/>
        </p:nvSpPr>
        <p:spPr bwMode="auto">
          <a:xfrm>
            <a:off x="10451390" y="1309195"/>
            <a:ext cx="1753060" cy="1551381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35" name="Picture 4" descr="ìë²ëê¸°í ì± [ìë²ì´]">
            <a:extLst>
              <a:ext uri="{FF2B5EF4-FFF2-40B4-BE49-F238E27FC236}">
                <a16:creationId xmlns:a16="http://schemas.microsoft.com/office/drawing/2014/main" xmlns="" id="{F3DD6612-AA9E-4682-8D4E-9A466729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128" y="3023527"/>
            <a:ext cx="2352165" cy="279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E57688BA-EDB8-4524-B4D8-26CFF683D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800" y="3012197"/>
            <a:ext cx="3175268" cy="423698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E1DED272-FF97-4FD8-94C8-2A92CC665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246" y="4443705"/>
            <a:ext cx="2693716" cy="352943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AB4D86C-11EA-4477-89DD-1CC1CC76A735}"/>
              </a:ext>
            </a:extLst>
          </p:cNvPr>
          <p:cNvSpPr txBox="1"/>
          <p:nvPr/>
        </p:nvSpPr>
        <p:spPr>
          <a:xfrm rot="999538">
            <a:off x="3293250" y="6663006"/>
            <a:ext cx="1967633" cy="55399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</a:rPr>
              <a:t>비싼 가격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DDD4A0CE-C924-4821-A0DF-7844B4E67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134" y="3438164"/>
            <a:ext cx="3643553" cy="45228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65481E6-C895-420E-B77E-981C5C241294}"/>
              </a:ext>
            </a:extLst>
          </p:cNvPr>
          <p:cNvSpPr txBox="1"/>
          <p:nvPr/>
        </p:nvSpPr>
        <p:spPr>
          <a:xfrm rot="905228">
            <a:off x="7096757" y="5330396"/>
            <a:ext cx="3206544" cy="830997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사용자의 불만 및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     이용장소의 한계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AF62C6E2-0430-4733-982B-3B7B5A6D2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4094"/>
              </p:ext>
            </p:extLst>
          </p:nvPr>
        </p:nvGraphicFramePr>
        <p:xfrm>
          <a:off x="910811" y="3222847"/>
          <a:ext cx="11280221" cy="4894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945">
                  <a:extLst>
                    <a:ext uri="{9D8B030D-6E8A-4147-A177-3AD203B41FA5}">
                      <a16:colId xmlns:a16="http://schemas.microsoft.com/office/drawing/2014/main" xmlns="" val="353726596"/>
                    </a:ext>
                  </a:extLst>
                </a:gridCol>
                <a:gridCol w="3997712">
                  <a:extLst>
                    <a:ext uri="{9D8B030D-6E8A-4147-A177-3AD203B41FA5}">
                      <a16:colId xmlns:a16="http://schemas.microsoft.com/office/drawing/2014/main" xmlns="" val="1893171813"/>
                    </a:ext>
                  </a:extLst>
                </a:gridCol>
                <a:gridCol w="5040564">
                  <a:extLst>
                    <a:ext uri="{9D8B030D-6E8A-4147-A177-3AD203B41FA5}">
                      <a16:colId xmlns:a16="http://schemas.microsoft.com/office/drawing/2014/main" xmlns="" val="202697942"/>
                    </a:ext>
                  </a:extLst>
                </a:gridCol>
              </a:tblGrid>
              <a:tr h="117433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신도 테크노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순번이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04834305"/>
                  </a:ext>
                </a:extLst>
              </a:tr>
              <a:tr h="1859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기본적인 순번대기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시스템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한정된 맛집에서만 사용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근처에서 대기표를 받음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2034032"/>
                  </a:ext>
                </a:extLst>
              </a:tr>
              <a:tr h="1859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단점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순번대기표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평균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150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만원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대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번호표시판과 호출기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수십만원 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GPS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불안정함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일부 등록된 맛집에서만 사용할 수 있어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모든 장소에서 이용이 불가능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스마트폰이 반드시 있어야함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5914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051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897710" y="2428528"/>
            <a:ext cx="3725370" cy="1910075"/>
            <a:chOff x="8804424" y="2212504"/>
            <a:chExt cx="3725370" cy="191007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2181E42C-CC82-40E1-AF7C-0E34EEF58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91" r="25158"/>
            <a:stretch/>
          </p:blipFill>
          <p:spPr>
            <a:xfrm>
              <a:off x="12193777" y="2840772"/>
              <a:ext cx="336017" cy="50298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D5E180B4-8622-4895-9B91-5249A819A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91" r="25158"/>
            <a:stretch/>
          </p:blipFill>
          <p:spPr>
            <a:xfrm>
              <a:off x="11706984" y="2770090"/>
              <a:ext cx="447239" cy="66946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B71DC100-3449-426B-B930-312D651B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91" r="25158"/>
            <a:stretch/>
          </p:blipFill>
          <p:spPr>
            <a:xfrm>
              <a:off x="11067892" y="2643443"/>
              <a:ext cx="654802" cy="98017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4849E04F-515A-4CF4-9C88-61DE6D1B3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91" r="25158"/>
            <a:stretch/>
          </p:blipFill>
          <p:spPr>
            <a:xfrm>
              <a:off x="10080446" y="2441454"/>
              <a:ext cx="958695" cy="14350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27991235-40AA-46B2-BAD4-31162D523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91" r="25158"/>
            <a:stretch/>
          </p:blipFill>
          <p:spPr>
            <a:xfrm>
              <a:off x="8804424" y="2212504"/>
              <a:ext cx="1276023" cy="1910075"/>
            </a:xfrm>
            <a:prstGeom prst="rect">
              <a:avLst/>
            </a:prstGeom>
          </p:spPr>
        </p:pic>
      </p:grpSp>
      <p:sp>
        <p:nvSpPr>
          <p:cNvPr id="45" name="Minus 44"/>
          <p:cNvSpPr/>
          <p:nvPr/>
        </p:nvSpPr>
        <p:spPr bwMode="auto">
          <a:xfrm>
            <a:off x="6502400" y="730532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구상도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6</a:t>
            </a:r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0456685-9AF8-4FE1-A9A5-E517E53FC9AB}"/>
              </a:ext>
            </a:extLst>
          </p:cNvPr>
          <p:cNvSpPr/>
          <p:nvPr/>
        </p:nvSpPr>
        <p:spPr bwMode="auto">
          <a:xfrm>
            <a:off x="4527564" y="6821016"/>
            <a:ext cx="2088232" cy="1322433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09D8CE8F-0B9B-4B38-9721-F5529727020B}"/>
              </a:ext>
            </a:extLst>
          </p:cNvPr>
          <p:cNvSpPr/>
          <p:nvPr/>
        </p:nvSpPr>
        <p:spPr bwMode="auto">
          <a:xfrm>
            <a:off x="10030792" y="6745902"/>
            <a:ext cx="2088232" cy="1322433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980BBAB2-3E72-4F94-8002-6D3F368CB163}"/>
              </a:ext>
            </a:extLst>
          </p:cNvPr>
          <p:cNvSpPr/>
          <p:nvPr/>
        </p:nvSpPr>
        <p:spPr bwMode="auto">
          <a:xfrm>
            <a:off x="885776" y="6749008"/>
            <a:ext cx="2088232" cy="1322433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613E551-6B68-41EC-A168-58183E74B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852" y="4626149"/>
            <a:ext cx="2628900" cy="17430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1781" y="196280"/>
            <a:ext cx="7152253" cy="7152253"/>
            <a:chOff x="-1781" y="0"/>
            <a:chExt cx="7152253" cy="7152253"/>
          </a:xfrm>
        </p:grpSpPr>
        <p:pic>
          <p:nvPicPr>
            <p:cNvPr id="43" name="그림 3">
              <a:extLst>
                <a:ext uri="{FF2B5EF4-FFF2-40B4-BE49-F238E27FC236}">
                  <a16:creationId xmlns:a16="http://schemas.microsoft.com/office/drawing/2014/main" xmlns="" id="{C8F1286A-6C40-4617-B90A-6E1383D8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781" y="0"/>
              <a:ext cx="7152253" cy="71522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76860D2E-97D7-462D-B8EC-1347C83E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1161884" y="1492424"/>
              <a:ext cx="1956140" cy="1277666"/>
            </a:xfrm>
            <a:prstGeom prst="rect">
              <a:avLst/>
            </a:prstGeom>
          </p:spPr>
        </p:pic>
      </p:grpSp>
      <p:sp>
        <p:nvSpPr>
          <p:cNvPr id="42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Minus 5"/>
          <p:cNvSpPr/>
          <p:nvPr/>
        </p:nvSpPr>
        <p:spPr bwMode="auto">
          <a:xfrm rot="12368277">
            <a:off x="6230336" y="6287522"/>
            <a:ext cx="1491446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4" name="Minus 43"/>
          <p:cNvSpPr/>
          <p:nvPr/>
        </p:nvSpPr>
        <p:spPr bwMode="auto">
          <a:xfrm>
            <a:off x="8950672" y="7297568"/>
            <a:ext cx="1232600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6" name="Minus 45"/>
          <p:cNvSpPr/>
          <p:nvPr/>
        </p:nvSpPr>
        <p:spPr bwMode="auto">
          <a:xfrm rot="18875986">
            <a:off x="2721502" y="6409995"/>
            <a:ext cx="819701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7" name="Minus 46"/>
          <p:cNvSpPr/>
          <p:nvPr/>
        </p:nvSpPr>
        <p:spPr bwMode="auto">
          <a:xfrm rot="17502954">
            <a:off x="8374607" y="4391576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8" name="Minus 47"/>
          <p:cNvSpPr/>
          <p:nvPr/>
        </p:nvSpPr>
        <p:spPr bwMode="auto">
          <a:xfrm>
            <a:off x="6389967" y="550512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75431" y="3796680"/>
            <a:ext cx="1954668" cy="3077770"/>
            <a:chOff x="7294488" y="3724672"/>
            <a:chExt cx="1954668" cy="3077770"/>
          </a:xfrm>
        </p:grpSpPr>
        <p:pic>
          <p:nvPicPr>
            <p:cNvPr id="28" name="Picture 9" descr="Phone_gold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4488" y="3724672"/>
              <a:ext cx="1954668" cy="3077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7510512" y="4049390"/>
              <a:ext cx="1508097" cy="233957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55" y="4121398"/>
            <a:ext cx="1508097" cy="233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5CA67F9-4151-414A-A424-3DF6C7E2118F}"/>
              </a:ext>
            </a:extLst>
          </p:cNvPr>
          <p:cNvSpPr txBox="1"/>
          <p:nvPr/>
        </p:nvSpPr>
        <p:spPr>
          <a:xfrm>
            <a:off x="10202482" y="4321496"/>
            <a:ext cx="223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번호 호출기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872E898-135C-47F0-9B27-4B85294AF6C3}"/>
              </a:ext>
            </a:extLst>
          </p:cNvPr>
          <p:cNvSpPr txBox="1"/>
          <p:nvPr/>
        </p:nvSpPr>
        <p:spPr>
          <a:xfrm>
            <a:off x="10172339" y="8107868"/>
            <a:ext cx="223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대기 사용자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F91FE23-109F-4BE8-A989-CFA8823EFDF7}"/>
              </a:ext>
            </a:extLst>
          </p:cNvPr>
          <p:cNvSpPr txBox="1"/>
          <p:nvPr/>
        </p:nvSpPr>
        <p:spPr>
          <a:xfrm>
            <a:off x="4627723" y="8107868"/>
            <a:ext cx="223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외부 대기 사용자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867C7C8-5E92-4737-9123-357C6246D695}"/>
              </a:ext>
            </a:extLst>
          </p:cNvPr>
          <p:cNvSpPr txBox="1"/>
          <p:nvPr/>
        </p:nvSpPr>
        <p:spPr>
          <a:xfrm>
            <a:off x="1387364" y="8107868"/>
            <a:ext cx="122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 사용자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0CBB9C3-5561-4FD8-846B-25FE4F02AE0E}"/>
              </a:ext>
            </a:extLst>
          </p:cNvPr>
          <p:cNvSpPr txBox="1"/>
          <p:nvPr/>
        </p:nvSpPr>
        <p:spPr>
          <a:xfrm>
            <a:off x="2397055" y="3320848"/>
            <a:ext cx="187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클라우드 </a:t>
            </a:r>
            <a:r>
              <a:rPr lang="en-US" altLang="ko-KR" dirty="0"/>
              <a:t>&amp; </a:t>
            </a:r>
            <a:r>
              <a:rPr lang="ko-KR" altLang="en-US" dirty="0"/>
              <a:t>서버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3126DE0-8914-486F-B78C-08E5364D871C}"/>
              </a:ext>
            </a:extLst>
          </p:cNvPr>
          <p:cNvSpPr txBox="1"/>
          <p:nvPr/>
        </p:nvSpPr>
        <p:spPr>
          <a:xfrm>
            <a:off x="9022679" y="5812904"/>
            <a:ext cx="282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 장치 </a:t>
            </a:r>
            <a:r>
              <a:rPr lang="en-US" altLang="ko-KR" dirty="0"/>
              <a:t>&amp; </a:t>
            </a:r>
            <a:r>
              <a:rPr lang="ko-KR" altLang="en-US" dirty="0" err="1"/>
              <a:t>라즈베리파이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0468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532E-6 1.26669E-6 L 0.0039 0.27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1362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6581E-6 2.88505E-6 L 0.00439 0.2749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" y="13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" grpId="0" animBg="1"/>
      <p:bldP spid="16" grpId="0" animBg="1"/>
      <p:bldP spid="17" grpId="0" animBg="1"/>
      <p:bldP spid="6" grpId="0" animBg="1"/>
      <p:bldP spid="44" grpId="0" animBg="1"/>
      <p:bldP spid="46" grpId="0" animBg="1"/>
      <p:bldP spid="47" grpId="0" animBg="1"/>
      <p:bldP spid="48" grpId="0" animBg="1"/>
      <p:bldP spid="30" grpId="0"/>
      <p:bldP spid="31" grpId="0"/>
      <p:bldP spid="33" grpId="0"/>
      <p:bldP spid="34" grpId="0"/>
      <p:bldP spid="35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223420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body" sz="quarter" idx="1"/>
          </p:nvPr>
        </p:nvSpPr>
        <p:spPr>
          <a:xfrm>
            <a:off x="6934448" y="3652664"/>
            <a:ext cx="5447258" cy="3096344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ko-KR" altLang="en-US" sz="2800" b="1" dirty="0">
                <a:solidFill>
                  <a:srgbClr val="FFFFFF"/>
                </a:solidFill>
              </a:rPr>
              <a:t> 어플리케이션  화면</a:t>
            </a:r>
            <a:endParaRPr lang="en-US" altLang="ko-KR" sz="2800" b="1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대기 번호</a:t>
            </a:r>
            <a:endParaRPr lang="en-US" altLang="en-US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FFFFFF"/>
                </a:solidFill>
              </a:rPr>
              <a:t>	-</a:t>
            </a:r>
            <a:r>
              <a:rPr lang="ko-KR" altLang="en-US" sz="2800" dirty="0">
                <a:solidFill>
                  <a:srgbClr val="FFFFFF"/>
                </a:solidFill>
              </a:rPr>
              <a:t> 대기 인원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대기 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알림 설정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미루기</a:t>
            </a:r>
            <a:r>
              <a:rPr lang="en-US" altLang="ko-KR" sz="2800" dirty="0">
                <a:solidFill>
                  <a:srgbClr val="FFFFFF"/>
                </a:solidFill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</a:rPr>
              <a:t>취소 기능</a:t>
            </a:r>
            <a:endParaRPr lang="en-US" altLang="ko-KR" sz="2800" dirty="0">
              <a:solidFill>
                <a:srgbClr val="FFFFFF"/>
              </a:solidFill>
            </a:endParaRPr>
          </a:p>
        </p:txBody>
      </p:sp>
      <p:sp>
        <p:nvSpPr>
          <p:cNvPr id="24584" name="Oval 8"/>
          <p:cNvSpPr>
            <a:spLocks/>
          </p:cNvSpPr>
          <p:nvPr/>
        </p:nvSpPr>
        <p:spPr bwMode="auto">
          <a:xfrm>
            <a:off x="1397273" y="3685382"/>
            <a:ext cx="3736975" cy="3736975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07" y="3393108"/>
            <a:ext cx="2428807" cy="431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">
            <a:extLst>
              <a:ext uri="{FF2B5EF4-FFF2-40B4-BE49-F238E27FC236}">
                <a16:creationId xmlns:a16="http://schemas.microsoft.com/office/drawing/2014/main" xmlns="" id="{F18EA71B-86D5-4C7F-B37A-7EACF98A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예상 화면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585" name="Picture 9" descr="Phone_gol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03" y="2572544"/>
            <a:ext cx="3148013" cy="593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" name="직사각형 13">
            <a:extLst>
              <a:ext uri="{FF2B5EF4-FFF2-40B4-BE49-F238E27FC236}">
                <a16:creationId xmlns:a16="http://schemas.microsoft.com/office/drawing/2014/main" xmlns="" id="{95AF32E1-69D8-45F0-BEFD-A32A43603E82}"/>
              </a:ext>
            </a:extLst>
          </p:cNvPr>
          <p:cNvSpPr/>
          <p:nvPr/>
        </p:nvSpPr>
        <p:spPr bwMode="auto">
          <a:xfrm>
            <a:off x="-10321" y="144016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66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220616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예상 화면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8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B4D850A-484F-44C4-9BAF-B933625A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84" y="3433630"/>
            <a:ext cx="6138369" cy="4079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E173C3-B14F-4D6A-B4C1-2295C9F15E7A}"/>
              </a:ext>
            </a:extLst>
          </p:cNvPr>
          <p:cNvSpPr txBox="1"/>
          <p:nvPr/>
        </p:nvSpPr>
        <p:spPr>
          <a:xfrm>
            <a:off x="6891438" y="3640465"/>
            <a:ext cx="5587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 관리자 컨설팅 화면</a:t>
            </a:r>
            <a:endParaRPr lang="en-US" altLang="ko-KR" sz="2800" b="1" dirty="0">
              <a:solidFill>
                <a:srgbClr val="FFFFFF"/>
              </a:solidFill>
            </a:endParaRPr>
          </a:p>
          <a:p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최소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최대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평균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시간대</a:t>
            </a:r>
            <a:r>
              <a:rPr lang="en-US" altLang="ko-KR" sz="2800" dirty="0">
                <a:solidFill>
                  <a:srgbClr val="FFFFFF"/>
                </a:solidFill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</a:rPr>
              <a:t>요일</a:t>
            </a:r>
            <a:r>
              <a:rPr lang="en-US" altLang="ko-KR" sz="2800" dirty="0">
                <a:solidFill>
                  <a:srgbClr val="FFFFFF"/>
                </a:solidFill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</a:rPr>
              <a:t>월 별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업무에 따른 대기시간</a:t>
            </a:r>
            <a:endParaRPr lang="en-US" altLang="ko-KR" sz="2800" dirty="0">
              <a:solidFill>
                <a:srgbClr val="FFFFFF"/>
              </a:solidFill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:a16="http://schemas.microsoft.com/office/drawing/2014/main" xmlns="" id="{1C0FE26D-4FC6-4C0B-BE65-948728F2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1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310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 - Title &amp; Subtitl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 - Title &amp; Subtitl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5491</TotalTime>
  <Words>482</Words>
  <Application>Microsoft Office PowerPoint</Application>
  <PresentationFormat>Custom</PresentationFormat>
  <Paragraphs>192</Paragraphs>
  <Slides>19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White - Title &amp; Subtitle</vt:lpstr>
      <vt:lpstr>Worksheet</vt:lpstr>
      <vt:lpstr>종합설계프로젝트</vt:lpstr>
      <vt:lpstr>목 차</vt:lpstr>
      <vt:lpstr>팀 소개</vt:lpstr>
      <vt:lpstr>개 요</vt:lpstr>
      <vt:lpstr>제안 배경</vt:lpstr>
      <vt:lpstr>제안 배경</vt:lpstr>
      <vt:lpstr>시스템 구상도</vt:lpstr>
      <vt:lpstr>시스템 예상 화면</vt:lpstr>
      <vt:lpstr>시스템 예상 화면</vt:lpstr>
      <vt:lpstr>주요 기능 </vt:lpstr>
      <vt:lpstr>부가 기능</vt:lpstr>
      <vt:lpstr>사용자 시나리오</vt:lpstr>
      <vt:lpstr>관리자 시나리오</vt:lpstr>
      <vt:lpstr>자유시간의 비즈니스 모델</vt:lpstr>
      <vt:lpstr>활용 방안</vt:lpstr>
      <vt:lpstr>적용 기술</vt:lpstr>
      <vt:lpstr>프로젝트 추진 비용</vt:lpstr>
      <vt:lpstr>계발 계획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김우재</dc:creator>
  <cp:lastModifiedBy>김우재</cp:lastModifiedBy>
  <cp:revision>256</cp:revision>
  <dcterms:modified xsi:type="dcterms:W3CDTF">2018-03-20T02:19:07Z</dcterms:modified>
</cp:coreProperties>
</file>